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Shape 12"/>
          <p:cNvSpPr txBox="1"/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/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Shape 94"/>
          <p:cNvSpPr txBox="1"/>
          <p:nvPr>
            <p:ph type="body" sz="quarter" idx="14"/>
          </p:nvPr>
        </p:nvSpPr>
        <p:spPr>
          <a:xfrm>
            <a:off x="1270000" y="4267112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hape 95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hape 103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pic" idx="13"/>
          </p:nvPr>
        </p:nvSpPr>
        <p:spPr>
          <a:xfrm>
            <a:off x="1625600" y="673100"/>
            <a:ext cx="9753600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Shape 21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Shape 22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hape 31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pic" sz="half" idx="13"/>
          </p:nvPr>
        </p:nvSpPr>
        <p:spPr>
          <a:xfrm>
            <a:off x="6718300" y="635000"/>
            <a:ext cx="5334000" cy="8216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Shape 39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Shape 40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hape 49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Shape 57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Shape 66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Shape 67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 txBox="1"/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Shape 84"/>
          <p:cNvSpPr/>
          <p:nvPr>
            <p:ph type="pic" sz="quarter" idx="14"/>
          </p:nvPr>
        </p:nvSpPr>
        <p:spPr>
          <a:xfrm>
            <a:off x="6718300" y="8890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Shape 85"/>
          <p:cNvSpPr/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hape 86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Shape 3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 txBox="1"/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Relationship Id="rId3" Type="http://schemas.openxmlformats.org/officeDocument/2006/relationships/image" Target="../media/image7.png"/><Relationship Id="rId4" Type="http://schemas.openxmlformats.org/officeDocument/2006/relationships/image" Target="../media/image8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Relationship Id="rId3" Type="http://schemas.openxmlformats.org/officeDocument/2006/relationships/image" Target="../media/image9.png"/><Relationship Id="rId4" Type="http://schemas.openxmlformats.org/officeDocument/2006/relationships/image" Target="../media/image12.jpe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Relationship Id="rId3" Type="http://schemas.openxmlformats.org/officeDocument/2006/relationships/image" Target="../media/image10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jpeg"/><Relationship Id="rId3" Type="http://schemas.openxmlformats.org/officeDocument/2006/relationships/image" Target="../media/image14.jpe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jpeg"/><Relationship Id="rId3" Type="http://schemas.openxmlformats.org/officeDocument/2006/relationships/image" Target="../media/image8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png"/><Relationship Id="rId3" Type="http://schemas.openxmlformats.org/officeDocument/2006/relationships/image" Target="../media/image11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png"/><Relationship Id="rId3" Type="http://schemas.openxmlformats.org/officeDocument/2006/relationships/image" Target="../media/image4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png"/><Relationship Id="rId3" Type="http://schemas.openxmlformats.org/officeDocument/2006/relationships/image" Target="../media/image7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gif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e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jpeg"/><Relationship Id="rId3" Type="http://schemas.openxmlformats.org/officeDocument/2006/relationships/image" Target="../media/image14.jpeg"/><Relationship Id="rId4" Type="http://schemas.openxmlformats.org/officeDocument/2006/relationships/image" Target="../media/image1.gif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image" Target="../media/image15.pn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jpe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www.verywellhealth.com/myotonic-muscular-dystrophy-symptoms-4570998" TargetMode="External"/><Relationship Id="rId3" Type="http://schemas.openxmlformats.org/officeDocument/2006/relationships/hyperlink" Target="https://www.ninds.nih.gov/Disorders/Patient-Caregiver-Education/Fact-Sheets/Batten-Disease-Fact-Sheet" TargetMode="External"/><Relationship Id="rId4" Type="http://schemas.openxmlformats.org/officeDocument/2006/relationships/hyperlink" Target="https://www.researchgate.net/figure/RNA-seq-data-analysis-of-BMs-AMs-and-TMs-A-Heatmap-of-hierarchical-clustering_fig1_321441357" TargetMode="External"/><Relationship Id="rId5" Type="http://schemas.openxmlformats.org/officeDocument/2006/relationships/hyperlink" Target="http://geneontology.org/" TargetMode="External"/><Relationship Id="rId6" Type="http://schemas.openxmlformats.org/officeDocument/2006/relationships/hyperlink" Target="https://www.researchgate.net/figure/Effect-of-cisd2-Ppt1-and-cln3-on-external-eye-morphology-Light-microscopic-images-A-K_fig10_261408029" TargetMode="External"/><Relationship Id="rId7" Type="http://schemas.openxmlformats.org/officeDocument/2006/relationships/hyperlink" Target="https://www.studyread.com/importance-of-lysosomes/" TargetMode="External"/><Relationship Id="rId8" Type="http://schemas.openxmlformats.org/officeDocument/2006/relationships/hyperlink" Target="https://www.sciencedirect.com/science/article/pii/S0167488907000705" TargetMode="External"/><Relationship Id="rId9" Type="http://schemas.openxmlformats.org/officeDocument/2006/relationships/hyperlink" Target="https://www.ncbi.nlm.nih.gov/pmc/articles/PMC4201705/" TargetMode="External"/><Relationship Id="rId10" Type="http://schemas.openxmlformats.org/officeDocument/2006/relationships/hyperlink" Target="https://www.ncbi.nlm.nih.gov/pmc/articles/PMC5484617/" TargetMode="Externa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1.png"/><Relationship Id="rId6" Type="http://schemas.openxmlformats.org/officeDocument/2006/relationships/image" Target="../media/image6.jpeg"/><Relationship Id="rId7" Type="http://schemas.openxmlformats.org/officeDocument/2006/relationships/image" Target="../media/image7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Relationship Id="rId3" Type="http://schemas.openxmlformats.org/officeDocument/2006/relationships/image" Target="../media/image8.jpe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noFill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Batten's Disease Background.jpg"/>
          <p:cNvPicPr>
            <a:picLocks noChangeAspect="1"/>
          </p:cNvPicPr>
          <p:nvPr/>
        </p:nvPicPr>
        <p:blipFill>
          <a:blip r:embed="rId2">
            <a:extLst/>
          </a:blip>
          <a:srcRect l="0" t="933" r="0" b="10414"/>
          <a:stretch>
            <a:fillRect/>
          </a:stretch>
        </p:blipFill>
        <p:spPr>
          <a:xfrm>
            <a:off x="-495300" y="2336"/>
            <a:ext cx="13998363" cy="9753601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Shape 120"/>
          <p:cNvSpPr txBox="1"/>
          <p:nvPr>
            <p:ph type="ctrTitle"/>
          </p:nvPr>
        </p:nvSpPr>
        <p:spPr>
          <a:xfrm>
            <a:off x="1270000" y="3111500"/>
            <a:ext cx="10464800" cy="1574800"/>
          </a:xfrm>
          <a:prstGeom prst="rect">
            <a:avLst/>
          </a:prstGeom>
        </p:spPr>
        <p:txBody>
          <a:bodyPr/>
          <a:lstStyle>
            <a:lvl1pPr defTabSz="525779">
              <a:defRPr sz="8460">
                <a:solidFill>
                  <a:srgbClr val="FFFFFF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/>
            <a:r>
              <a:t>Batten Disease</a:t>
            </a:r>
          </a:p>
        </p:txBody>
      </p:sp>
      <p:sp>
        <p:nvSpPr>
          <p:cNvPr id="121" name="Shape 121"/>
          <p:cNvSpPr txBox="1"/>
          <p:nvPr>
            <p:ph type="subTitle" sz="quarter" idx="1"/>
          </p:nvPr>
        </p:nvSpPr>
        <p:spPr>
          <a:xfrm>
            <a:off x="1270000" y="4470400"/>
            <a:ext cx="10464800" cy="1130300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rgbClr val="FFFFFF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/>
            <a:r>
              <a:t>CLN3 Gene</a:t>
            </a:r>
          </a:p>
        </p:txBody>
      </p:sp>
      <p:sp>
        <p:nvSpPr>
          <p:cNvPr id="122" name="Shape 122"/>
          <p:cNvSpPr txBox="1"/>
          <p:nvPr/>
        </p:nvSpPr>
        <p:spPr>
          <a:xfrm>
            <a:off x="4412995" y="5340350"/>
            <a:ext cx="4178809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 sz="3600">
                <a:solidFill>
                  <a:srgbClr val="FFFFFF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/>
            <a:r>
              <a:t>Elizabeth Zanetakos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/>
          <p:nvPr>
            <p:ph type="title"/>
          </p:nvPr>
        </p:nvSpPr>
        <p:spPr>
          <a:xfrm>
            <a:off x="0" y="0"/>
            <a:ext cx="13004800" cy="1727200"/>
          </a:xfrm>
          <a:prstGeom prst="rect">
            <a:avLst/>
          </a:prstGeom>
        </p:spPr>
        <p:txBody>
          <a:bodyPr/>
          <a:lstStyle>
            <a:lvl1pPr>
              <a:defRPr sz="5700"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pPr/>
            <a:r>
              <a:t>What proteins interact with CLN3?</a:t>
            </a:r>
          </a:p>
        </p:txBody>
      </p:sp>
      <p:sp>
        <p:nvSpPr>
          <p:cNvPr id="188" name="Shape 188"/>
          <p:cNvSpPr txBox="1"/>
          <p:nvPr/>
        </p:nvSpPr>
        <p:spPr>
          <a:xfrm>
            <a:off x="2364384" y="1720850"/>
            <a:ext cx="1621232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 sz="3600">
                <a:solidFill>
                  <a:srgbClr val="003DCC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pPr/>
            <a:r>
              <a:t>Human</a:t>
            </a:r>
          </a:p>
        </p:txBody>
      </p:sp>
      <p:sp>
        <p:nvSpPr>
          <p:cNvPr id="189" name="Shape 189"/>
          <p:cNvSpPr txBox="1"/>
          <p:nvPr/>
        </p:nvSpPr>
        <p:spPr>
          <a:xfrm>
            <a:off x="9022968" y="1720850"/>
            <a:ext cx="1867663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 sz="3600">
                <a:solidFill>
                  <a:srgbClr val="AE00F0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pPr/>
            <a:r>
              <a:t>Fruit Fly</a:t>
            </a:r>
          </a:p>
        </p:txBody>
      </p:sp>
      <p:pic>
        <p:nvPicPr>
          <p:cNvPr id="190" name="string_hires_image.png"/>
          <p:cNvPicPr>
            <a:picLocks noChangeAspect="1"/>
          </p:cNvPicPr>
          <p:nvPr/>
        </p:nvPicPr>
        <p:blipFill>
          <a:blip r:embed="rId2">
            <a:extLst/>
          </a:blip>
          <a:srcRect l="38085" t="0" r="36328" b="0"/>
          <a:stretch>
            <a:fillRect/>
          </a:stretch>
        </p:blipFill>
        <p:spPr>
          <a:xfrm>
            <a:off x="1511300" y="2804606"/>
            <a:ext cx="3327400" cy="52492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91" name="string_hires_image (1).png"/>
          <p:cNvPicPr>
            <a:picLocks noChangeAspect="1"/>
          </p:cNvPicPr>
          <p:nvPr/>
        </p:nvPicPr>
        <p:blipFill>
          <a:blip r:embed="rId3">
            <a:extLst/>
          </a:blip>
          <a:srcRect l="21538" t="0" r="18718" b="0"/>
          <a:stretch>
            <a:fillRect/>
          </a:stretch>
        </p:blipFill>
        <p:spPr>
          <a:xfrm>
            <a:off x="6997652" y="3067562"/>
            <a:ext cx="5918201" cy="6078816"/>
          </a:xfrm>
          <a:prstGeom prst="rect">
            <a:avLst/>
          </a:prstGeom>
          <a:ln w="12700">
            <a:miter lim="400000"/>
          </a:ln>
        </p:spPr>
      </p:pic>
      <p:sp>
        <p:nvSpPr>
          <p:cNvPr id="192" name="Shape 192"/>
          <p:cNvSpPr/>
          <p:nvPr/>
        </p:nvSpPr>
        <p:spPr>
          <a:xfrm>
            <a:off x="3009900" y="6515100"/>
            <a:ext cx="1905000" cy="1905000"/>
          </a:xfrm>
          <a:prstGeom prst="ellipse">
            <a:avLst/>
          </a:prstGeom>
          <a:solidFill>
            <a:srgbClr val="86CD4D">
              <a:alpha val="17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93" name="Shape 193"/>
          <p:cNvSpPr/>
          <p:nvPr/>
        </p:nvSpPr>
        <p:spPr>
          <a:xfrm>
            <a:off x="9385300" y="2806700"/>
            <a:ext cx="1905000" cy="1905000"/>
          </a:xfrm>
          <a:prstGeom prst="ellipse">
            <a:avLst/>
          </a:prstGeom>
          <a:solidFill>
            <a:srgbClr val="86CD4D">
              <a:alpha val="17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94" name="Shape 194"/>
          <p:cNvSpPr txBox="1"/>
          <p:nvPr/>
        </p:nvSpPr>
        <p:spPr>
          <a:xfrm>
            <a:off x="7333792" y="3232150"/>
            <a:ext cx="1944016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>
                <a:solidFill>
                  <a:srgbClr val="86CD4D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pPr/>
            <a:r>
              <a:t>RNA binding</a:t>
            </a:r>
          </a:p>
        </p:txBody>
      </p:sp>
      <p:sp>
        <p:nvSpPr>
          <p:cNvPr id="195" name="Shape 195"/>
          <p:cNvSpPr txBox="1"/>
          <p:nvPr/>
        </p:nvSpPr>
        <p:spPr>
          <a:xfrm>
            <a:off x="2990392" y="8413750"/>
            <a:ext cx="1944016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>
                <a:solidFill>
                  <a:srgbClr val="86CD4D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pPr/>
            <a:r>
              <a:t>RNA binding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/>
          <p:nvPr>
            <p:ph type="title"/>
          </p:nvPr>
        </p:nvSpPr>
        <p:spPr>
          <a:xfrm>
            <a:off x="952500" y="-38100"/>
            <a:ext cx="11099800" cy="2159000"/>
          </a:xfrm>
          <a:prstGeom prst="rect">
            <a:avLst/>
          </a:prstGeom>
        </p:spPr>
        <p:txBody>
          <a:bodyPr/>
          <a:lstStyle>
            <a:lvl1pPr>
              <a:defRPr sz="5900"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pPr/>
            <a:r>
              <a:t>What is the primary goal?</a:t>
            </a:r>
          </a:p>
        </p:txBody>
      </p:sp>
      <p:sp>
        <p:nvSpPr>
          <p:cNvPr id="198" name="Shape 198"/>
          <p:cNvSpPr txBox="1"/>
          <p:nvPr/>
        </p:nvSpPr>
        <p:spPr>
          <a:xfrm>
            <a:off x="-763" y="1638300"/>
            <a:ext cx="12879325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 sz="3000"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/>
            <a:r>
              <a:t>To better understand the role of CLN3 on the neuronal lysosome, and how a mutation in this gene causes Batten Disease.  </a:t>
            </a:r>
          </a:p>
        </p:txBody>
      </p:sp>
      <p:sp>
        <p:nvSpPr>
          <p:cNvPr id="199" name="Shape 199"/>
          <p:cNvSpPr/>
          <p:nvPr/>
        </p:nvSpPr>
        <p:spPr>
          <a:xfrm>
            <a:off x="292100" y="3581400"/>
            <a:ext cx="3987800" cy="5676900"/>
          </a:xfrm>
          <a:prstGeom prst="roundRect">
            <a:avLst>
              <a:gd name="adj" fmla="val 4777"/>
            </a:avLst>
          </a:prstGeom>
          <a:solidFill>
            <a:srgbClr val="FFFFFF">
              <a:alpha val="71000"/>
            </a:srgbClr>
          </a:solidFill>
          <a:ln w="88900">
            <a:solidFill>
              <a:srgbClr val="2E6FFD">
                <a:alpha val="71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chemeClr val="accent1">
                    <a:lumOff val="16847"/>
                  </a:schemeClr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00" name="Shape 200"/>
          <p:cNvSpPr/>
          <p:nvPr/>
        </p:nvSpPr>
        <p:spPr>
          <a:xfrm>
            <a:off x="8724900" y="3581400"/>
            <a:ext cx="3987800" cy="5676900"/>
          </a:xfrm>
          <a:prstGeom prst="roundRect">
            <a:avLst>
              <a:gd name="adj" fmla="val 4777"/>
            </a:avLst>
          </a:prstGeom>
          <a:solidFill>
            <a:srgbClr val="FFFFFF">
              <a:alpha val="71000"/>
            </a:srgbClr>
          </a:solidFill>
          <a:ln w="88900">
            <a:solidFill>
              <a:srgbClr val="AE00F0">
                <a:alpha val="71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chemeClr val="accent1">
                    <a:lumOff val="16847"/>
                  </a:schemeClr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01" name="Shape 201"/>
          <p:cNvSpPr/>
          <p:nvPr/>
        </p:nvSpPr>
        <p:spPr>
          <a:xfrm>
            <a:off x="4508500" y="3581400"/>
            <a:ext cx="3987800" cy="5676900"/>
          </a:xfrm>
          <a:prstGeom prst="roundRect">
            <a:avLst>
              <a:gd name="adj" fmla="val 4777"/>
            </a:avLst>
          </a:prstGeom>
          <a:solidFill>
            <a:srgbClr val="FFFFFF">
              <a:alpha val="71000"/>
            </a:srgbClr>
          </a:solidFill>
          <a:ln w="88900">
            <a:solidFill>
              <a:srgbClr val="FCBD00">
                <a:alpha val="71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chemeClr val="accent1">
                    <a:lumOff val="16847"/>
                  </a:schemeClr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02" name="Shape 202"/>
          <p:cNvSpPr txBox="1"/>
          <p:nvPr/>
        </p:nvSpPr>
        <p:spPr>
          <a:xfrm>
            <a:off x="1602485" y="3879850"/>
            <a:ext cx="1367029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 sz="3600">
                <a:solidFill>
                  <a:srgbClr val="2E6FFD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pPr/>
            <a:r>
              <a:t>Aim 1</a:t>
            </a:r>
          </a:p>
        </p:txBody>
      </p:sp>
      <p:sp>
        <p:nvSpPr>
          <p:cNvPr id="203" name="Shape 203"/>
          <p:cNvSpPr txBox="1"/>
          <p:nvPr/>
        </p:nvSpPr>
        <p:spPr>
          <a:xfrm>
            <a:off x="5818885" y="3879850"/>
            <a:ext cx="1367029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 sz="3600">
                <a:solidFill>
                  <a:srgbClr val="FDC131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pPr/>
            <a:r>
              <a:t>Aim 2</a:t>
            </a:r>
          </a:p>
        </p:txBody>
      </p:sp>
      <p:sp>
        <p:nvSpPr>
          <p:cNvPr id="204" name="Shape 204"/>
          <p:cNvSpPr txBox="1"/>
          <p:nvPr/>
        </p:nvSpPr>
        <p:spPr>
          <a:xfrm>
            <a:off x="10047985" y="3879850"/>
            <a:ext cx="1367029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 sz="3600">
                <a:solidFill>
                  <a:srgbClr val="AE00F0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pPr/>
            <a:r>
              <a:t>Aim 3</a:t>
            </a:r>
          </a:p>
        </p:txBody>
      </p:sp>
      <p:sp>
        <p:nvSpPr>
          <p:cNvPr id="205" name="Shape 205"/>
          <p:cNvSpPr txBox="1"/>
          <p:nvPr/>
        </p:nvSpPr>
        <p:spPr>
          <a:xfrm>
            <a:off x="434492" y="4610100"/>
            <a:ext cx="3708401" cy="177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0">
                <a:solidFill>
                  <a:srgbClr val="2E6FFD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pPr/>
            <a:r>
              <a:t>Characterize conserved amino acids of CLN3 to identify a potential protein function</a:t>
            </a:r>
          </a:p>
        </p:txBody>
      </p:sp>
      <p:pic>
        <p:nvPicPr>
          <p:cNvPr id="206" name="Screen Shot 2019-03-14 at 8.31.29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6617" y="6427211"/>
            <a:ext cx="3739317" cy="2743734"/>
          </a:xfrm>
          <a:prstGeom prst="rect">
            <a:avLst/>
          </a:prstGeom>
          <a:ln w="12700">
            <a:miter lim="400000"/>
          </a:ln>
        </p:spPr>
      </p:pic>
      <p:sp>
        <p:nvSpPr>
          <p:cNvPr id="207" name="Shape 207"/>
          <p:cNvSpPr txBox="1"/>
          <p:nvPr/>
        </p:nvSpPr>
        <p:spPr>
          <a:xfrm>
            <a:off x="8917940" y="4610100"/>
            <a:ext cx="3632201" cy="177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0">
                <a:solidFill>
                  <a:srgbClr val="AE00F0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pPr/>
            <a:r>
              <a:t>Identify and mutate phosphorylation sites in CLN3 that are important for eye function</a:t>
            </a:r>
          </a:p>
        </p:txBody>
      </p:sp>
      <p:pic>
        <p:nvPicPr>
          <p:cNvPr id="208" name="string_hires_image (1).png"/>
          <p:cNvPicPr>
            <a:picLocks noChangeAspect="1"/>
          </p:cNvPicPr>
          <p:nvPr/>
        </p:nvPicPr>
        <p:blipFill>
          <a:blip r:embed="rId3">
            <a:extLst/>
          </a:blip>
          <a:srcRect l="21538" t="0" r="18718" b="0"/>
          <a:stretch>
            <a:fillRect/>
          </a:stretch>
        </p:blipFill>
        <p:spPr>
          <a:xfrm>
            <a:off x="9422993" y="6420362"/>
            <a:ext cx="2629260" cy="2700616"/>
          </a:xfrm>
          <a:prstGeom prst="rect">
            <a:avLst/>
          </a:prstGeom>
          <a:ln w="12700">
            <a:miter lim="400000"/>
          </a:ln>
        </p:spPr>
      </p:pic>
      <p:sp>
        <p:nvSpPr>
          <p:cNvPr id="209" name="Shape 209"/>
          <p:cNvSpPr txBox="1"/>
          <p:nvPr/>
        </p:nvSpPr>
        <p:spPr>
          <a:xfrm>
            <a:off x="4703978" y="4603749"/>
            <a:ext cx="3492501" cy="1358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0">
                <a:solidFill>
                  <a:srgbClr val="FCBD00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pPr/>
            <a:r>
              <a:t>Characterize the role of CLN3 in vision loss from Batten Disease</a:t>
            </a:r>
          </a:p>
        </p:txBody>
      </p:sp>
      <p:pic>
        <p:nvPicPr>
          <p:cNvPr id="210" name="Screen Shot 2019-03-15 at 3.39.13 AM.png"/>
          <p:cNvPicPr>
            <a:picLocks noChangeAspect="1"/>
          </p:cNvPicPr>
          <p:nvPr/>
        </p:nvPicPr>
        <p:blipFill>
          <a:blip r:embed="rId4">
            <a:extLst/>
          </a:blip>
          <a:srcRect l="7747" t="11197" r="0" b="18880"/>
          <a:stretch>
            <a:fillRect/>
          </a:stretch>
        </p:blipFill>
        <p:spPr>
          <a:xfrm>
            <a:off x="4580798" y="6438641"/>
            <a:ext cx="3840638" cy="23114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/>
          <p:nvPr>
            <p:ph type="title"/>
          </p:nvPr>
        </p:nvSpPr>
        <p:spPr>
          <a:xfrm>
            <a:off x="241300" y="-177800"/>
            <a:ext cx="12623800" cy="2159000"/>
          </a:xfrm>
          <a:prstGeom prst="rect">
            <a:avLst/>
          </a:prstGeom>
        </p:spPr>
        <p:txBody>
          <a:bodyPr/>
          <a:lstStyle/>
          <a:p>
            <a:pPr>
              <a:defRPr sz="4000">
                <a:solidFill>
                  <a:srgbClr val="2E6FFD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Aim 1: </a:t>
            </a:r>
            <a:r>
              <a:rPr>
                <a:solidFill>
                  <a:srgbClr val="000000"/>
                </a:solidFill>
              </a:rPr>
              <a:t>Characterize conserved amino acids of CLN3 to identify a potential protein function.</a:t>
            </a:r>
            <a:r>
              <a:t> </a:t>
            </a:r>
          </a:p>
        </p:txBody>
      </p:sp>
      <p:pic>
        <p:nvPicPr>
          <p:cNvPr id="213" name="Screen Shot 2019-03-14 at 8.31.29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68139" y="4010830"/>
            <a:ext cx="6386758" cy="4686301"/>
          </a:xfrm>
          <a:prstGeom prst="rect">
            <a:avLst/>
          </a:prstGeom>
          <a:ln w="12700">
            <a:miter lim="400000"/>
          </a:ln>
        </p:spPr>
      </p:pic>
      <p:sp>
        <p:nvSpPr>
          <p:cNvPr id="214" name="Shape 214"/>
          <p:cNvSpPr/>
          <p:nvPr/>
        </p:nvSpPr>
        <p:spPr>
          <a:xfrm>
            <a:off x="4533900" y="1752600"/>
            <a:ext cx="4076700" cy="977900"/>
          </a:xfrm>
          <a:prstGeom prst="rect">
            <a:avLst/>
          </a:prstGeom>
          <a:solidFill>
            <a:schemeClr val="accent1">
              <a:alpha val="66000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15" name="Shape 215"/>
          <p:cNvSpPr/>
          <p:nvPr/>
        </p:nvSpPr>
        <p:spPr>
          <a:xfrm>
            <a:off x="0" y="1752600"/>
            <a:ext cx="4533900" cy="9779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16" name="Shape 216"/>
          <p:cNvSpPr/>
          <p:nvPr/>
        </p:nvSpPr>
        <p:spPr>
          <a:xfrm>
            <a:off x="8610600" y="1752600"/>
            <a:ext cx="4394200" cy="977900"/>
          </a:xfrm>
          <a:prstGeom prst="rect">
            <a:avLst/>
          </a:prstGeom>
          <a:solidFill>
            <a:schemeClr val="accent1">
              <a:alpha val="43000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17" name="Shape 217"/>
          <p:cNvSpPr/>
          <p:nvPr/>
        </p:nvSpPr>
        <p:spPr>
          <a:xfrm rot="5400000">
            <a:off x="4324350" y="1949449"/>
            <a:ext cx="1003300" cy="5969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18" name="Shape 218"/>
          <p:cNvSpPr/>
          <p:nvPr/>
        </p:nvSpPr>
        <p:spPr>
          <a:xfrm rot="5400000">
            <a:off x="8407400" y="1955799"/>
            <a:ext cx="1003300" cy="5969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>
              <a:alpha val="43000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19" name="Shape 219"/>
          <p:cNvSpPr txBox="1"/>
          <p:nvPr/>
        </p:nvSpPr>
        <p:spPr>
          <a:xfrm>
            <a:off x="5736970" y="1955799"/>
            <a:ext cx="2267459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 sz="2800">
                <a:solidFill>
                  <a:srgbClr val="FFFFFF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pPr/>
            <a:r>
              <a:t>CRISPR/Cas9</a:t>
            </a:r>
          </a:p>
        </p:txBody>
      </p:sp>
      <p:pic>
        <p:nvPicPr>
          <p:cNvPr id="220" name="ncbi-blast-logo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98500" y="4013200"/>
            <a:ext cx="3352800" cy="1676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1" name="clustal omega.jpeg"/>
          <p:cNvPicPr>
            <a:picLocks noChangeAspect="1"/>
          </p:cNvPicPr>
          <p:nvPr/>
        </p:nvPicPr>
        <p:blipFill>
          <a:blip r:embed="rId4">
            <a:extLst/>
          </a:blip>
          <a:srcRect l="0" t="0" r="0" b="0"/>
          <a:stretch>
            <a:fillRect/>
          </a:stretch>
        </p:blipFill>
        <p:spPr>
          <a:xfrm>
            <a:off x="1314109" y="6477000"/>
            <a:ext cx="2117613" cy="2108200"/>
          </a:xfrm>
          <a:prstGeom prst="rect">
            <a:avLst/>
          </a:prstGeom>
          <a:ln w="12700">
            <a:miter lim="400000"/>
          </a:ln>
        </p:spPr>
      </p:pic>
      <p:sp>
        <p:nvSpPr>
          <p:cNvPr id="222" name="Shape 222"/>
          <p:cNvSpPr/>
          <p:nvPr/>
        </p:nvSpPr>
        <p:spPr>
          <a:xfrm flipH="1" flipV="1">
            <a:off x="5145606" y="4016595"/>
            <a:ext cx="4799" cy="4851993"/>
          </a:xfrm>
          <a:prstGeom prst="line">
            <a:avLst/>
          </a:prstGeom>
          <a:ln w="38100">
            <a:solidFill>
              <a:srgbClr val="2E6FFD"/>
            </a:solidFill>
            <a:custDash>
              <a:ds d="600000" sp="600000"/>
            </a:custDash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23" name="Shape 223"/>
          <p:cNvSpPr txBox="1"/>
          <p:nvPr/>
        </p:nvSpPr>
        <p:spPr>
          <a:xfrm>
            <a:off x="9575958" y="1974850"/>
            <a:ext cx="3174684" cy="57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 sz="2700">
                <a:solidFill>
                  <a:srgbClr val="FFFFFF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pPr/>
            <a:r>
              <a:t>Screen for Mutants</a:t>
            </a:r>
          </a:p>
        </p:txBody>
      </p:sp>
      <p:sp>
        <p:nvSpPr>
          <p:cNvPr id="224" name="Shape 224"/>
          <p:cNvSpPr txBox="1"/>
          <p:nvPr/>
        </p:nvSpPr>
        <p:spPr>
          <a:xfrm>
            <a:off x="1086053" y="1974850"/>
            <a:ext cx="2577694" cy="57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 sz="2700">
                <a:solidFill>
                  <a:srgbClr val="FFFFFF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pPr/>
            <a:r>
              <a:t>Find Homology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/>
          <p:nvPr>
            <p:ph type="title"/>
          </p:nvPr>
        </p:nvSpPr>
        <p:spPr>
          <a:xfrm>
            <a:off x="0" y="0"/>
            <a:ext cx="12890500" cy="2159000"/>
          </a:xfrm>
          <a:prstGeom prst="rect">
            <a:avLst/>
          </a:prstGeom>
        </p:spPr>
        <p:txBody>
          <a:bodyPr/>
          <a:lstStyle/>
          <a:p>
            <a:pPr>
              <a:defRPr sz="4000">
                <a:solidFill>
                  <a:srgbClr val="2E6FFD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Aim 1: </a:t>
            </a:r>
            <a:r>
              <a:rPr>
                <a:solidFill>
                  <a:srgbClr val="000000"/>
                </a:solidFill>
              </a:rPr>
              <a:t>Characterize conserved amino acids of CLN3 to identify a potential protein function.</a:t>
            </a:r>
            <a:r>
              <a:t> </a:t>
            </a:r>
          </a:p>
        </p:txBody>
      </p:sp>
      <p:sp>
        <p:nvSpPr>
          <p:cNvPr id="227" name="Shape 227"/>
          <p:cNvSpPr/>
          <p:nvPr/>
        </p:nvSpPr>
        <p:spPr>
          <a:xfrm>
            <a:off x="4533900" y="2070100"/>
            <a:ext cx="4076700" cy="9779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28" name="Shape 228"/>
          <p:cNvSpPr/>
          <p:nvPr/>
        </p:nvSpPr>
        <p:spPr>
          <a:xfrm>
            <a:off x="8610600" y="2070100"/>
            <a:ext cx="4394200" cy="977900"/>
          </a:xfrm>
          <a:prstGeom prst="rect">
            <a:avLst/>
          </a:prstGeom>
          <a:solidFill>
            <a:schemeClr val="accent1">
              <a:alpha val="43000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29" name="Shape 229"/>
          <p:cNvSpPr/>
          <p:nvPr/>
        </p:nvSpPr>
        <p:spPr>
          <a:xfrm rot="5400000">
            <a:off x="8407400" y="2273299"/>
            <a:ext cx="1003300" cy="5969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30" name="Shape 230"/>
          <p:cNvSpPr txBox="1"/>
          <p:nvPr/>
        </p:nvSpPr>
        <p:spPr>
          <a:xfrm>
            <a:off x="5736970" y="2273299"/>
            <a:ext cx="2267459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 sz="2800">
                <a:solidFill>
                  <a:srgbClr val="FFFFFF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pPr/>
            <a:r>
              <a:t>CRISPR/Cas9</a:t>
            </a:r>
          </a:p>
        </p:txBody>
      </p:sp>
      <p:sp>
        <p:nvSpPr>
          <p:cNvPr id="231" name="Shape 231"/>
          <p:cNvSpPr txBox="1"/>
          <p:nvPr/>
        </p:nvSpPr>
        <p:spPr>
          <a:xfrm>
            <a:off x="9575958" y="2292350"/>
            <a:ext cx="3174684" cy="57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 sz="2700">
                <a:solidFill>
                  <a:srgbClr val="FFFFFF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pPr/>
            <a:r>
              <a:t>Screen for Mutants</a:t>
            </a:r>
          </a:p>
        </p:txBody>
      </p:sp>
      <p:sp>
        <p:nvSpPr>
          <p:cNvPr id="232" name="Shape 232"/>
          <p:cNvSpPr/>
          <p:nvPr/>
        </p:nvSpPr>
        <p:spPr>
          <a:xfrm rot="5400000">
            <a:off x="4330700" y="2273299"/>
            <a:ext cx="1003300" cy="5969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33" name="Shape 233"/>
          <p:cNvSpPr/>
          <p:nvPr/>
        </p:nvSpPr>
        <p:spPr>
          <a:xfrm rot="5400000">
            <a:off x="4343400" y="2273299"/>
            <a:ext cx="1003300" cy="5969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>
              <a:alpha val="43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34" name="Shape 234"/>
          <p:cNvSpPr/>
          <p:nvPr/>
        </p:nvSpPr>
        <p:spPr>
          <a:xfrm>
            <a:off x="0" y="2070100"/>
            <a:ext cx="4546600" cy="977900"/>
          </a:xfrm>
          <a:prstGeom prst="rect">
            <a:avLst/>
          </a:prstGeom>
          <a:solidFill>
            <a:schemeClr val="accent1">
              <a:alpha val="42000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35" name="Shape 235"/>
          <p:cNvSpPr txBox="1"/>
          <p:nvPr/>
        </p:nvSpPr>
        <p:spPr>
          <a:xfrm>
            <a:off x="946353" y="2292350"/>
            <a:ext cx="2577694" cy="57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 sz="2700">
                <a:solidFill>
                  <a:srgbClr val="FFFFFF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pPr/>
            <a:r>
              <a:t>Find Homology</a:t>
            </a:r>
          </a:p>
        </p:txBody>
      </p:sp>
      <p:pic>
        <p:nvPicPr>
          <p:cNvPr id="236" name="Screen Shot 2019-03-14 at 8.31.29 PM.png"/>
          <p:cNvPicPr>
            <a:picLocks noChangeAspect="1"/>
          </p:cNvPicPr>
          <p:nvPr/>
        </p:nvPicPr>
        <p:blipFill>
          <a:blip r:embed="rId2">
            <a:extLst/>
          </a:blip>
          <a:srcRect l="4507" t="0" r="0" b="86571"/>
          <a:stretch>
            <a:fillRect/>
          </a:stretch>
        </p:blipFill>
        <p:spPr>
          <a:xfrm>
            <a:off x="711200" y="4279900"/>
            <a:ext cx="11569700" cy="1193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37" name="CRISPR_Cas9_system_2_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810000" y="5966851"/>
            <a:ext cx="5384800" cy="3100949"/>
          </a:xfrm>
          <a:prstGeom prst="rect">
            <a:avLst/>
          </a:prstGeom>
          <a:ln w="12700">
            <a:miter lim="400000"/>
          </a:ln>
        </p:spPr>
      </p:pic>
      <p:sp>
        <p:nvSpPr>
          <p:cNvPr id="238" name="Shape 238"/>
          <p:cNvSpPr txBox="1"/>
          <p:nvPr/>
        </p:nvSpPr>
        <p:spPr>
          <a:xfrm>
            <a:off x="11169599" y="4773270"/>
            <a:ext cx="1765402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Target DNA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 txBox="1"/>
          <p:nvPr>
            <p:ph type="title"/>
          </p:nvPr>
        </p:nvSpPr>
        <p:spPr>
          <a:xfrm>
            <a:off x="406400" y="0"/>
            <a:ext cx="12344400" cy="1803400"/>
          </a:xfrm>
          <a:prstGeom prst="rect">
            <a:avLst/>
          </a:prstGeom>
        </p:spPr>
        <p:txBody>
          <a:bodyPr/>
          <a:lstStyle/>
          <a:p>
            <a:pPr>
              <a:defRPr sz="4000">
                <a:solidFill>
                  <a:srgbClr val="2E6FFD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Aim 1: </a:t>
            </a:r>
            <a:r>
              <a:rPr>
                <a:solidFill>
                  <a:srgbClr val="000000"/>
                </a:solidFill>
              </a:rPr>
              <a:t>Characterize conserved amino acids of CLN3 to identify a potential protein function.</a:t>
            </a:r>
            <a:r>
              <a:t> </a:t>
            </a:r>
          </a:p>
        </p:txBody>
      </p:sp>
      <p:sp>
        <p:nvSpPr>
          <p:cNvPr id="241" name="Shape 241"/>
          <p:cNvSpPr/>
          <p:nvPr/>
        </p:nvSpPr>
        <p:spPr>
          <a:xfrm>
            <a:off x="4533900" y="1803400"/>
            <a:ext cx="4076700" cy="977900"/>
          </a:xfrm>
          <a:prstGeom prst="rect">
            <a:avLst/>
          </a:prstGeom>
          <a:solidFill>
            <a:schemeClr val="accent1">
              <a:alpha val="66000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42" name="Shape 242"/>
          <p:cNvSpPr/>
          <p:nvPr/>
        </p:nvSpPr>
        <p:spPr>
          <a:xfrm rot="5400000">
            <a:off x="4318000" y="2006599"/>
            <a:ext cx="1003300" cy="5969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43" name="Shape 243"/>
          <p:cNvSpPr/>
          <p:nvPr/>
        </p:nvSpPr>
        <p:spPr>
          <a:xfrm>
            <a:off x="0" y="1803400"/>
            <a:ext cx="4533900" cy="977900"/>
          </a:xfrm>
          <a:prstGeom prst="rect">
            <a:avLst/>
          </a:prstGeom>
          <a:solidFill>
            <a:schemeClr val="accent1">
              <a:alpha val="43000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44" name="Shape 244"/>
          <p:cNvSpPr/>
          <p:nvPr/>
        </p:nvSpPr>
        <p:spPr>
          <a:xfrm>
            <a:off x="8610600" y="1803400"/>
            <a:ext cx="4394200" cy="9779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45" name="Shape 245"/>
          <p:cNvSpPr/>
          <p:nvPr/>
        </p:nvSpPr>
        <p:spPr>
          <a:xfrm rot="5400000">
            <a:off x="4324350" y="2000249"/>
            <a:ext cx="1003300" cy="5969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>
              <a:alpha val="43000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46" name="Shape 246"/>
          <p:cNvSpPr/>
          <p:nvPr/>
        </p:nvSpPr>
        <p:spPr>
          <a:xfrm rot="5400000">
            <a:off x="8407400" y="2006599"/>
            <a:ext cx="1003300" cy="5969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47" name="Shape 247"/>
          <p:cNvSpPr/>
          <p:nvPr/>
        </p:nvSpPr>
        <p:spPr>
          <a:xfrm rot="5400000">
            <a:off x="8407400" y="2006599"/>
            <a:ext cx="1003300" cy="5969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>
              <a:alpha val="66000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48" name="Shape 248"/>
          <p:cNvSpPr txBox="1"/>
          <p:nvPr/>
        </p:nvSpPr>
        <p:spPr>
          <a:xfrm>
            <a:off x="5736970" y="2006599"/>
            <a:ext cx="2267459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 sz="2800">
                <a:solidFill>
                  <a:srgbClr val="FFFFFF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pPr/>
            <a:r>
              <a:t>CRISPR/Cas9</a:t>
            </a:r>
          </a:p>
        </p:txBody>
      </p:sp>
      <p:sp>
        <p:nvSpPr>
          <p:cNvPr id="249" name="Shape 249"/>
          <p:cNvSpPr txBox="1"/>
          <p:nvPr/>
        </p:nvSpPr>
        <p:spPr>
          <a:xfrm>
            <a:off x="9575958" y="2025650"/>
            <a:ext cx="3174684" cy="57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 sz="2700">
                <a:solidFill>
                  <a:srgbClr val="FFFFFF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pPr/>
            <a:r>
              <a:t>Screen for Mutants</a:t>
            </a:r>
          </a:p>
        </p:txBody>
      </p:sp>
      <p:sp>
        <p:nvSpPr>
          <p:cNvPr id="250" name="Shape 250"/>
          <p:cNvSpPr txBox="1"/>
          <p:nvPr/>
        </p:nvSpPr>
        <p:spPr>
          <a:xfrm>
            <a:off x="1086053" y="2025650"/>
            <a:ext cx="2577694" cy="57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 sz="2700">
                <a:solidFill>
                  <a:srgbClr val="FFFFFF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pPr/>
            <a:r>
              <a:t>Find Homology</a:t>
            </a:r>
          </a:p>
        </p:txBody>
      </p:sp>
      <p:pic>
        <p:nvPicPr>
          <p:cNvPr id="251" name="fruit fly wildtyper.jpg"/>
          <p:cNvPicPr>
            <a:picLocks noChangeAspect="1"/>
          </p:cNvPicPr>
          <p:nvPr/>
        </p:nvPicPr>
        <p:blipFill>
          <a:blip r:embed="rId2">
            <a:extLst/>
          </a:blip>
          <a:srcRect l="0" t="0" r="51599" b="0"/>
          <a:stretch>
            <a:fillRect/>
          </a:stretch>
        </p:blipFill>
        <p:spPr>
          <a:xfrm>
            <a:off x="825500" y="3632200"/>
            <a:ext cx="3073400" cy="4229100"/>
          </a:xfrm>
          <a:prstGeom prst="rect">
            <a:avLst/>
          </a:prstGeom>
          <a:ln w="12700">
            <a:miter lim="400000"/>
          </a:ln>
        </p:spPr>
      </p:pic>
      <p:sp>
        <p:nvSpPr>
          <p:cNvPr id="252" name="Shape 252"/>
          <p:cNvSpPr txBox="1"/>
          <p:nvPr/>
        </p:nvSpPr>
        <p:spPr>
          <a:xfrm>
            <a:off x="1309103" y="8089899"/>
            <a:ext cx="2106194" cy="68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 sz="3400"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pPr/>
            <a:r>
              <a:t>Wild Type</a:t>
            </a:r>
          </a:p>
        </p:txBody>
      </p:sp>
      <p:pic>
        <p:nvPicPr>
          <p:cNvPr id="253" name="cln3 fly eye.jpg"/>
          <p:cNvPicPr>
            <a:picLocks noChangeAspect="1"/>
          </p:cNvPicPr>
          <p:nvPr/>
        </p:nvPicPr>
        <p:blipFill>
          <a:blip r:embed="rId3">
            <a:extLst/>
          </a:blip>
          <a:srcRect l="77166" t="50980" r="0" b="26050"/>
          <a:stretch>
            <a:fillRect/>
          </a:stretch>
        </p:blipFill>
        <p:spPr>
          <a:xfrm>
            <a:off x="8204199" y="5842000"/>
            <a:ext cx="2291577" cy="2743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54" name="cln3 fly eye.jpg"/>
          <p:cNvPicPr>
            <a:picLocks noChangeAspect="1"/>
          </p:cNvPicPr>
          <p:nvPr/>
        </p:nvPicPr>
        <p:blipFill>
          <a:blip r:embed="rId3">
            <a:extLst/>
          </a:blip>
          <a:srcRect l="0" t="0" r="77666" b="76610"/>
          <a:stretch>
            <a:fillRect/>
          </a:stretch>
        </p:blipFill>
        <p:spPr>
          <a:xfrm>
            <a:off x="8293100" y="3011416"/>
            <a:ext cx="2108200" cy="2627384"/>
          </a:xfrm>
          <a:prstGeom prst="rect">
            <a:avLst/>
          </a:prstGeom>
          <a:ln w="12700">
            <a:miter lim="400000"/>
          </a:ln>
        </p:spPr>
      </p:pic>
      <p:sp>
        <p:nvSpPr>
          <p:cNvPr id="255" name="Shape 255"/>
          <p:cNvSpPr/>
          <p:nvPr/>
        </p:nvSpPr>
        <p:spPr>
          <a:xfrm>
            <a:off x="4495800" y="3924300"/>
            <a:ext cx="3200400" cy="812800"/>
          </a:xfrm>
          <a:prstGeom prst="rightArrow">
            <a:avLst>
              <a:gd name="adj1" fmla="val 32000"/>
              <a:gd name="adj2" fmla="val 150000"/>
            </a:avLst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56" name="Shape 256"/>
          <p:cNvSpPr/>
          <p:nvPr/>
        </p:nvSpPr>
        <p:spPr>
          <a:xfrm>
            <a:off x="4533900" y="6197600"/>
            <a:ext cx="3200400" cy="812800"/>
          </a:xfrm>
          <a:prstGeom prst="rightArrow">
            <a:avLst>
              <a:gd name="adj1" fmla="val 32000"/>
              <a:gd name="adj2" fmla="val 150000"/>
            </a:avLst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57" name="Shape 257"/>
          <p:cNvSpPr txBox="1"/>
          <p:nvPr/>
        </p:nvSpPr>
        <p:spPr>
          <a:xfrm>
            <a:off x="10840700" y="3924300"/>
            <a:ext cx="1737400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 sz="2900"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pPr/>
            <a:r>
              <a:t>No effect</a:t>
            </a:r>
          </a:p>
        </p:txBody>
      </p:sp>
      <p:sp>
        <p:nvSpPr>
          <p:cNvPr id="258" name="Shape 258"/>
          <p:cNvSpPr txBox="1"/>
          <p:nvPr/>
        </p:nvSpPr>
        <p:spPr>
          <a:xfrm>
            <a:off x="10656417" y="6451600"/>
            <a:ext cx="2095501" cy="1117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0" sz="2900"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pPr/>
            <a:r>
              <a:t>Desired result</a:t>
            </a:r>
          </a:p>
        </p:txBody>
      </p:sp>
      <p:sp>
        <p:nvSpPr>
          <p:cNvPr id="259" name="Shape 259"/>
          <p:cNvSpPr txBox="1"/>
          <p:nvPr/>
        </p:nvSpPr>
        <p:spPr>
          <a:xfrm>
            <a:off x="395833" y="8648699"/>
            <a:ext cx="12217401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b="0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>
                <a:solidFill>
                  <a:srgbClr val="6293FE"/>
                </a:solidFill>
              </a:rPr>
              <a:t>Hypothesis</a:t>
            </a:r>
            <a:r>
              <a:t>: Specific amino acids in conserved CLN3 will correlate with the eye phenotype in Batten Disease.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 txBox="1"/>
          <p:nvPr>
            <p:ph type="title"/>
          </p:nvPr>
        </p:nvSpPr>
        <p:spPr>
          <a:xfrm>
            <a:off x="0" y="254000"/>
            <a:ext cx="12890500" cy="1498600"/>
          </a:xfrm>
          <a:prstGeom prst="rect">
            <a:avLst/>
          </a:prstGeom>
        </p:spPr>
        <p:txBody>
          <a:bodyPr/>
          <a:lstStyle/>
          <a:p>
            <a:pPr defTabSz="479044">
              <a:defRPr sz="4018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>
                <a:solidFill>
                  <a:srgbClr val="FDC131"/>
                </a:solidFill>
              </a:rPr>
              <a:t>Aim 2</a:t>
            </a:r>
            <a:r>
              <a:t>: Characterize the role of CLN3 in vision loss from Batten Disease</a:t>
            </a:r>
          </a:p>
        </p:txBody>
      </p:sp>
      <p:sp>
        <p:nvSpPr>
          <p:cNvPr id="262" name="Shape 262"/>
          <p:cNvSpPr/>
          <p:nvPr/>
        </p:nvSpPr>
        <p:spPr>
          <a:xfrm>
            <a:off x="4533900" y="1803400"/>
            <a:ext cx="4076700" cy="977900"/>
          </a:xfrm>
          <a:prstGeom prst="rect">
            <a:avLst/>
          </a:prstGeom>
          <a:solidFill>
            <a:srgbClr val="FDC131">
              <a:alpha val="66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63" name="Shape 263"/>
          <p:cNvSpPr/>
          <p:nvPr/>
        </p:nvSpPr>
        <p:spPr>
          <a:xfrm rot="5400000">
            <a:off x="4318000" y="2006599"/>
            <a:ext cx="1003300" cy="5969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64" name="Shape 264"/>
          <p:cNvSpPr/>
          <p:nvPr/>
        </p:nvSpPr>
        <p:spPr>
          <a:xfrm>
            <a:off x="0" y="1803400"/>
            <a:ext cx="4533900" cy="977900"/>
          </a:xfrm>
          <a:prstGeom prst="rect">
            <a:avLst/>
          </a:prstGeom>
          <a:solidFill>
            <a:schemeClr val="accent4">
              <a:hueOff val="-461056"/>
              <a:satOff val="4338"/>
              <a:lumOff val="-10225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65" name="Shape 265"/>
          <p:cNvSpPr/>
          <p:nvPr/>
        </p:nvSpPr>
        <p:spPr>
          <a:xfrm>
            <a:off x="8610600" y="1803400"/>
            <a:ext cx="4394200" cy="977900"/>
          </a:xfrm>
          <a:prstGeom prst="rect">
            <a:avLst/>
          </a:prstGeom>
          <a:solidFill>
            <a:srgbClr val="FDC131">
              <a:alpha val="43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66" name="Shape 266"/>
          <p:cNvSpPr/>
          <p:nvPr/>
        </p:nvSpPr>
        <p:spPr>
          <a:xfrm rot="5400000">
            <a:off x="4324350" y="2000249"/>
            <a:ext cx="1003300" cy="5969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4">
              <a:hueOff val="-461056"/>
              <a:satOff val="4338"/>
              <a:lumOff val="-10225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67" name="Shape 267"/>
          <p:cNvSpPr/>
          <p:nvPr/>
        </p:nvSpPr>
        <p:spPr>
          <a:xfrm rot="5400000">
            <a:off x="8407400" y="2006599"/>
            <a:ext cx="1003300" cy="5969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68" name="Shape 268"/>
          <p:cNvSpPr/>
          <p:nvPr/>
        </p:nvSpPr>
        <p:spPr>
          <a:xfrm rot="5400000">
            <a:off x="8407400" y="2006599"/>
            <a:ext cx="1003300" cy="5969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DC131">
              <a:alpha val="66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69" name="Shape 269"/>
          <p:cNvSpPr txBox="1"/>
          <p:nvPr/>
        </p:nvSpPr>
        <p:spPr>
          <a:xfrm>
            <a:off x="5529656" y="2006599"/>
            <a:ext cx="2682088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 sz="2800">
                <a:solidFill>
                  <a:srgbClr val="FFFFFF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pPr/>
            <a:r>
              <a:t>Gene Ontology</a:t>
            </a:r>
          </a:p>
        </p:txBody>
      </p:sp>
      <p:sp>
        <p:nvSpPr>
          <p:cNvPr id="270" name="Shape 270"/>
          <p:cNvSpPr txBox="1"/>
          <p:nvPr/>
        </p:nvSpPr>
        <p:spPr>
          <a:xfrm>
            <a:off x="9731121" y="2025650"/>
            <a:ext cx="2864359" cy="57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 sz="2700">
                <a:solidFill>
                  <a:srgbClr val="FFFFFF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pPr/>
            <a:r>
              <a:t>Pathway Analysis</a:t>
            </a:r>
          </a:p>
        </p:txBody>
      </p:sp>
      <p:sp>
        <p:nvSpPr>
          <p:cNvPr id="271" name="Shape 271"/>
          <p:cNvSpPr txBox="1"/>
          <p:nvPr/>
        </p:nvSpPr>
        <p:spPr>
          <a:xfrm>
            <a:off x="965009" y="2025650"/>
            <a:ext cx="2819782" cy="57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 sz="2700">
                <a:solidFill>
                  <a:srgbClr val="FFFFFF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pPr/>
            <a:r>
              <a:t>RNA Sequencing</a:t>
            </a:r>
          </a:p>
        </p:txBody>
      </p:sp>
      <p:pic>
        <p:nvPicPr>
          <p:cNvPr id="272" name="cln3 fly eye.jpg"/>
          <p:cNvPicPr>
            <a:picLocks noChangeAspect="1"/>
          </p:cNvPicPr>
          <p:nvPr/>
        </p:nvPicPr>
        <p:blipFill>
          <a:blip r:embed="rId2">
            <a:extLst/>
          </a:blip>
          <a:srcRect l="0" t="0" r="77666" b="76610"/>
          <a:stretch>
            <a:fillRect/>
          </a:stretch>
        </p:blipFill>
        <p:spPr>
          <a:xfrm>
            <a:off x="1676400" y="3189216"/>
            <a:ext cx="2387600" cy="2975592"/>
          </a:xfrm>
          <a:prstGeom prst="rect">
            <a:avLst/>
          </a:prstGeom>
          <a:ln w="12700">
            <a:miter lim="400000"/>
          </a:ln>
        </p:spPr>
      </p:pic>
      <p:pic>
        <p:nvPicPr>
          <p:cNvPr id="273" name="cln3 fly eye.jpg"/>
          <p:cNvPicPr>
            <a:picLocks noChangeAspect="1"/>
          </p:cNvPicPr>
          <p:nvPr/>
        </p:nvPicPr>
        <p:blipFill>
          <a:blip r:embed="rId2">
            <a:extLst/>
          </a:blip>
          <a:srcRect l="77166" t="50980" r="0" b="26050"/>
          <a:stretch>
            <a:fillRect/>
          </a:stretch>
        </p:blipFill>
        <p:spPr>
          <a:xfrm>
            <a:off x="1727200" y="6511762"/>
            <a:ext cx="2336800" cy="2797339"/>
          </a:xfrm>
          <a:prstGeom prst="rect">
            <a:avLst/>
          </a:prstGeom>
          <a:ln w="12700">
            <a:miter lim="400000"/>
          </a:ln>
        </p:spPr>
      </p:pic>
      <p:sp>
        <p:nvSpPr>
          <p:cNvPr id="274" name="Shape 274"/>
          <p:cNvSpPr/>
          <p:nvPr/>
        </p:nvSpPr>
        <p:spPr>
          <a:xfrm>
            <a:off x="5118100" y="5791200"/>
            <a:ext cx="2133600" cy="736600"/>
          </a:xfrm>
          <a:prstGeom prst="rightArrow">
            <a:avLst>
              <a:gd name="adj1" fmla="val 32000"/>
              <a:gd name="adj2" fmla="val 165517"/>
            </a:avLst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275" name="Screen Shot 2019-03-15 at 3.39.13 AM.png"/>
          <p:cNvPicPr>
            <a:picLocks noChangeAspect="1"/>
          </p:cNvPicPr>
          <p:nvPr/>
        </p:nvPicPr>
        <p:blipFill>
          <a:blip r:embed="rId3">
            <a:extLst/>
          </a:blip>
          <a:srcRect l="0" t="11197" r="0" b="18880"/>
          <a:stretch>
            <a:fillRect/>
          </a:stretch>
        </p:blipFill>
        <p:spPr>
          <a:xfrm>
            <a:off x="7471388" y="4713326"/>
            <a:ext cx="5232401" cy="290504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 txBox="1"/>
          <p:nvPr>
            <p:ph type="title"/>
          </p:nvPr>
        </p:nvSpPr>
        <p:spPr>
          <a:xfrm>
            <a:off x="0" y="254000"/>
            <a:ext cx="12890500" cy="1498600"/>
          </a:xfrm>
          <a:prstGeom prst="rect">
            <a:avLst/>
          </a:prstGeom>
        </p:spPr>
        <p:txBody>
          <a:bodyPr/>
          <a:lstStyle/>
          <a:p>
            <a:pPr defTabSz="479044">
              <a:defRPr sz="4018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>
                <a:solidFill>
                  <a:srgbClr val="FDC131"/>
                </a:solidFill>
              </a:rPr>
              <a:t>Aim 2</a:t>
            </a:r>
            <a:r>
              <a:t>: Characterize the role of CLN3 in vision loss from Batten Disease</a:t>
            </a:r>
          </a:p>
        </p:txBody>
      </p:sp>
      <p:sp>
        <p:nvSpPr>
          <p:cNvPr id="278" name="Shape 278"/>
          <p:cNvSpPr/>
          <p:nvPr/>
        </p:nvSpPr>
        <p:spPr>
          <a:xfrm>
            <a:off x="4533900" y="1803400"/>
            <a:ext cx="4076700" cy="977900"/>
          </a:xfrm>
          <a:prstGeom prst="rect">
            <a:avLst/>
          </a:prstGeom>
          <a:solidFill>
            <a:schemeClr val="accent4">
              <a:hueOff val="-461056"/>
              <a:satOff val="4338"/>
              <a:lumOff val="-10225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79" name="Shape 279"/>
          <p:cNvSpPr/>
          <p:nvPr/>
        </p:nvSpPr>
        <p:spPr>
          <a:xfrm rot="5400000">
            <a:off x="4318000" y="2006599"/>
            <a:ext cx="1003300" cy="5969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80" name="Shape 280"/>
          <p:cNvSpPr/>
          <p:nvPr/>
        </p:nvSpPr>
        <p:spPr>
          <a:xfrm>
            <a:off x="0" y="1803400"/>
            <a:ext cx="4533900" cy="977900"/>
          </a:xfrm>
          <a:prstGeom prst="rect">
            <a:avLst/>
          </a:prstGeom>
          <a:solidFill>
            <a:srgbClr val="FDC131">
              <a:alpha val="43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81" name="Shape 281"/>
          <p:cNvSpPr/>
          <p:nvPr/>
        </p:nvSpPr>
        <p:spPr>
          <a:xfrm>
            <a:off x="8610600" y="1803400"/>
            <a:ext cx="4394200" cy="977900"/>
          </a:xfrm>
          <a:prstGeom prst="rect">
            <a:avLst/>
          </a:prstGeom>
          <a:solidFill>
            <a:srgbClr val="FDC131">
              <a:alpha val="43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82" name="Shape 282"/>
          <p:cNvSpPr/>
          <p:nvPr/>
        </p:nvSpPr>
        <p:spPr>
          <a:xfrm rot="5400000">
            <a:off x="4324350" y="2000249"/>
            <a:ext cx="1003300" cy="5969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DC131">
              <a:alpha val="43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83" name="Shape 283"/>
          <p:cNvSpPr/>
          <p:nvPr/>
        </p:nvSpPr>
        <p:spPr>
          <a:xfrm rot="5400000">
            <a:off x="8407400" y="2006599"/>
            <a:ext cx="1003300" cy="5969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84" name="Shape 284"/>
          <p:cNvSpPr/>
          <p:nvPr/>
        </p:nvSpPr>
        <p:spPr>
          <a:xfrm rot="5400000">
            <a:off x="8407400" y="2006599"/>
            <a:ext cx="1003300" cy="5969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4">
              <a:hueOff val="-461056"/>
              <a:satOff val="4338"/>
              <a:lumOff val="-10225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85" name="Shape 285"/>
          <p:cNvSpPr txBox="1"/>
          <p:nvPr/>
        </p:nvSpPr>
        <p:spPr>
          <a:xfrm>
            <a:off x="5529656" y="2006599"/>
            <a:ext cx="2682088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 sz="2800">
                <a:solidFill>
                  <a:srgbClr val="FFFFFF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pPr/>
            <a:r>
              <a:t>Gene Ontology</a:t>
            </a:r>
          </a:p>
        </p:txBody>
      </p:sp>
      <p:sp>
        <p:nvSpPr>
          <p:cNvPr id="286" name="Shape 286"/>
          <p:cNvSpPr txBox="1"/>
          <p:nvPr/>
        </p:nvSpPr>
        <p:spPr>
          <a:xfrm>
            <a:off x="9731121" y="2025650"/>
            <a:ext cx="2864359" cy="57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 sz="2700">
                <a:solidFill>
                  <a:srgbClr val="FFFFFF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pPr/>
            <a:r>
              <a:t>Pathway Analysis</a:t>
            </a:r>
          </a:p>
        </p:txBody>
      </p:sp>
      <p:sp>
        <p:nvSpPr>
          <p:cNvPr id="287" name="Shape 287"/>
          <p:cNvSpPr txBox="1"/>
          <p:nvPr/>
        </p:nvSpPr>
        <p:spPr>
          <a:xfrm>
            <a:off x="965009" y="2025650"/>
            <a:ext cx="2819782" cy="57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 sz="2700">
                <a:solidFill>
                  <a:srgbClr val="FFFFFF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pPr/>
            <a:r>
              <a:t>RNA Sequencing</a:t>
            </a:r>
          </a:p>
        </p:txBody>
      </p:sp>
      <p:pic>
        <p:nvPicPr>
          <p:cNvPr id="288" name="Screen Shot 2019-03-15 at 3.39.13 AM.png"/>
          <p:cNvPicPr>
            <a:picLocks noChangeAspect="1"/>
          </p:cNvPicPr>
          <p:nvPr/>
        </p:nvPicPr>
        <p:blipFill>
          <a:blip r:embed="rId2">
            <a:extLst/>
          </a:blip>
          <a:srcRect l="0" t="11197" r="0" b="18880"/>
          <a:stretch>
            <a:fillRect/>
          </a:stretch>
        </p:blipFill>
        <p:spPr>
          <a:xfrm>
            <a:off x="714988" y="3239804"/>
            <a:ext cx="4226503" cy="2346570"/>
          </a:xfrm>
          <a:prstGeom prst="rect">
            <a:avLst/>
          </a:prstGeom>
          <a:ln w="12700">
            <a:miter lim="400000"/>
          </a:ln>
        </p:spPr>
      </p:pic>
      <p:pic>
        <p:nvPicPr>
          <p:cNvPr id="289" name="Screen Shot 2019-03-15 at 3.39.13 AM.png"/>
          <p:cNvPicPr>
            <a:picLocks noChangeAspect="1"/>
          </p:cNvPicPr>
          <p:nvPr/>
        </p:nvPicPr>
        <p:blipFill>
          <a:blip r:embed="rId2">
            <a:extLst/>
          </a:blip>
          <a:srcRect l="0" t="11197" r="0" b="18880"/>
          <a:stretch>
            <a:fillRect/>
          </a:stretch>
        </p:blipFill>
        <p:spPr>
          <a:xfrm>
            <a:off x="711200" y="6217800"/>
            <a:ext cx="4226503" cy="2346570"/>
          </a:xfrm>
          <a:prstGeom prst="rect">
            <a:avLst/>
          </a:prstGeom>
          <a:ln w="12700">
            <a:miter lim="400000"/>
          </a:ln>
        </p:spPr>
      </p:pic>
      <p:sp>
        <p:nvSpPr>
          <p:cNvPr id="290" name="Shape 290"/>
          <p:cNvSpPr txBox="1"/>
          <p:nvPr/>
        </p:nvSpPr>
        <p:spPr>
          <a:xfrm>
            <a:off x="2071928" y="5645150"/>
            <a:ext cx="1520344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pPr/>
            <a:r>
              <a:t>Wild Type</a:t>
            </a:r>
          </a:p>
        </p:txBody>
      </p:sp>
      <p:sp>
        <p:nvSpPr>
          <p:cNvPr id="291" name="Shape 291"/>
          <p:cNvSpPr txBox="1"/>
          <p:nvPr/>
        </p:nvSpPr>
        <p:spPr>
          <a:xfrm>
            <a:off x="2245766" y="8832850"/>
            <a:ext cx="1147268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pPr/>
            <a:r>
              <a:t>Mutant</a:t>
            </a:r>
          </a:p>
        </p:txBody>
      </p:sp>
      <p:sp>
        <p:nvSpPr>
          <p:cNvPr id="292" name="Shape 292"/>
          <p:cNvSpPr/>
          <p:nvPr/>
        </p:nvSpPr>
        <p:spPr>
          <a:xfrm>
            <a:off x="5448300" y="5588000"/>
            <a:ext cx="2247900" cy="685800"/>
          </a:xfrm>
          <a:prstGeom prst="rightArrow">
            <a:avLst>
              <a:gd name="adj1" fmla="val 32000"/>
              <a:gd name="adj2" fmla="val 177778"/>
            </a:avLst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293" name="go-logo.lar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949308" y="5267501"/>
            <a:ext cx="4788792" cy="123380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 txBox="1"/>
          <p:nvPr>
            <p:ph type="title"/>
          </p:nvPr>
        </p:nvSpPr>
        <p:spPr>
          <a:xfrm>
            <a:off x="0" y="254000"/>
            <a:ext cx="12890500" cy="1498600"/>
          </a:xfrm>
          <a:prstGeom prst="rect">
            <a:avLst/>
          </a:prstGeom>
        </p:spPr>
        <p:txBody>
          <a:bodyPr/>
          <a:lstStyle/>
          <a:p>
            <a:pPr defTabSz="479044">
              <a:defRPr sz="4018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>
                <a:solidFill>
                  <a:srgbClr val="FDC131"/>
                </a:solidFill>
              </a:rPr>
              <a:t>Aim 2</a:t>
            </a:r>
            <a:r>
              <a:t>: Characterize the role of CLN3 in vision loss from Batten Disease</a:t>
            </a:r>
          </a:p>
        </p:txBody>
      </p:sp>
      <p:sp>
        <p:nvSpPr>
          <p:cNvPr id="296" name="Shape 296"/>
          <p:cNvSpPr/>
          <p:nvPr/>
        </p:nvSpPr>
        <p:spPr>
          <a:xfrm>
            <a:off x="4533900" y="1803400"/>
            <a:ext cx="4076700" cy="977900"/>
          </a:xfrm>
          <a:prstGeom prst="rect">
            <a:avLst/>
          </a:prstGeom>
          <a:solidFill>
            <a:srgbClr val="FDC131">
              <a:alpha val="66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97" name="Shape 297"/>
          <p:cNvSpPr/>
          <p:nvPr/>
        </p:nvSpPr>
        <p:spPr>
          <a:xfrm rot="5400000">
            <a:off x="4318000" y="2006599"/>
            <a:ext cx="1003300" cy="5969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98" name="Shape 298"/>
          <p:cNvSpPr/>
          <p:nvPr/>
        </p:nvSpPr>
        <p:spPr>
          <a:xfrm>
            <a:off x="0" y="1803400"/>
            <a:ext cx="4533900" cy="977900"/>
          </a:xfrm>
          <a:prstGeom prst="rect">
            <a:avLst/>
          </a:prstGeom>
          <a:solidFill>
            <a:srgbClr val="FDC131">
              <a:alpha val="43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99" name="Shape 299"/>
          <p:cNvSpPr/>
          <p:nvPr/>
        </p:nvSpPr>
        <p:spPr>
          <a:xfrm>
            <a:off x="8610600" y="1803400"/>
            <a:ext cx="4394200" cy="977900"/>
          </a:xfrm>
          <a:prstGeom prst="rect">
            <a:avLst/>
          </a:prstGeom>
          <a:solidFill>
            <a:srgbClr val="FDC13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00" name="Shape 300"/>
          <p:cNvSpPr/>
          <p:nvPr/>
        </p:nvSpPr>
        <p:spPr>
          <a:xfrm rot="5400000">
            <a:off x="4324350" y="2000249"/>
            <a:ext cx="1003300" cy="5969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DC131">
              <a:alpha val="43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01" name="Shape 301"/>
          <p:cNvSpPr/>
          <p:nvPr/>
        </p:nvSpPr>
        <p:spPr>
          <a:xfrm rot="5400000">
            <a:off x="8407400" y="2006599"/>
            <a:ext cx="1003300" cy="5969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02" name="Shape 302"/>
          <p:cNvSpPr/>
          <p:nvPr/>
        </p:nvSpPr>
        <p:spPr>
          <a:xfrm rot="5400000">
            <a:off x="8407400" y="2006599"/>
            <a:ext cx="1003300" cy="5969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DC131">
              <a:alpha val="66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03" name="Shape 303"/>
          <p:cNvSpPr txBox="1"/>
          <p:nvPr/>
        </p:nvSpPr>
        <p:spPr>
          <a:xfrm>
            <a:off x="5529656" y="2006599"/>
            <a:ext cx="2682088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 sz="2800">
                <a:solidFill>
                  <a:srgbClr val="FFFFFF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pPr/>
            <a:r>
              <a:t>Gene Ontology</a:t>
            </a:r>
          </a:p>
        </p:txBody>
      </p:sp>
      <p:sp>
        <p:nvSpPr>
          <p:cNvPr id="304" name="Shape 304"/>
          <p:cNvSpPr txBox="1"/>
          <p:nvPr/>
        </p:nvSpPr>
        <p:spPr>
          <a:xfrm>
            <a:off x="9731121" y="2025650"/>
            <a:ext cx="2864359" cy="57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 sz="2700">
                <a:solidFill>
                  <a:srgbClr val="FFFFFF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pPr/>
            <a:r>
              <a:t>Pathway Analysis</a:t>
            </a:r>
          </a:p>
        </p:txBody>
      </p:sp>
      <p:sp>
        <p:nvSpPr>
          <p:cNvPr id="305" name="Shape 305"/>
          <p:cNvSpPr txBox="1"/>
          <p:nvPr/>
        </p:nvSpPr>
        <p:spPr>
          <a:xfrm>
            <a:off x="965009" y="2025650"/>
            <a:ext cx="2819782" cy="57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 sz="2700">
                <a:solidFill>
                  <a:srgbClr val="FFFFFF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pPr/>
            <a:r>
              <a:t>RNA Sequencing</a:t>
            </a:r>
          </a:p>
        </p:txBody>
      </p:sp>
      <p:sp>
        <p:nvSpPr>
          <p:cNvPr id="306" name="Shape 306"/>
          <p:cNvSpPr txBox="1"/>
          <p:nvPr/>
        </p:nvSpPr>
        <p:spPr>
          <a:xfrm>
            <a:off x="176275" y="8572499"/>
            <a:ext cx="12804649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0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>
                <a:solidFill>
                  <a:srgbClr val="FDC131"/>
                </a:solidFill>
              </a:rPr>
              <a:t>Hypothesis</a:t>
            </a:r>
            <a:r>
              <a:t>: Mutants with vision loss will have different expression profiles from the wild type, and will give insight to what pathway CLN3 is connected to </a:t>
            </a:r>
          </a:p>
        </p:txBody>
      </p:sp>
      <p:pic>
        <p:nvPicPr>
          <p:cNvPr id="307" name="CRISPR_Cas9_system_2_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6642" y="4330036"/>
            <a:ext cx="4367759" cy="2515264"/>
          </a:xfrm>
          <a:prstGeom prst="rect">
            <a:avLst/>
          </a:prstGeom>
          <a:ln w="12700">
            <a:miter lim="400000"/>
          </a:ln>
        </p:spPr>
      </p:pic>
      <p:sp>
        <p:nvSpPr>
          <p:cNvPr id="308" name="Shape 308"/>
          <p:cNvSpPr/>
          <p:nvPr/>
        </p:nvSpPr>
        <p:spPr>
          <a:xfrm>
            <a:off x="5041900" y="5397500"/>
            <a:ext cx="1752600" cy="558800"/>
          </a:xfrm>
          <a:prstGeom prst="rightArrow">
            <a:avLst>
              <a:gd name="adj1" fmla="val 32000"/>
              <a:gd name="adj2" fmla="val 131818"/>
            </a:avLst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309" name="CLN3signaling-pathway.png"/>
          <p:cNvPicPr>
            <a:picLocks noChangeAspect="1"/>
          </p:cNvPicPr>
          <p:nvPr/>
        </p:nvPicPr>
        <p:blipFill>
          <a:blip r:embed="rId3">
            <a:extLst/>
          </a:blip>
          <a:srcRect l="15569" t="0" r="0" b="0"/>
          <a:stretch>
            <a:fillRect/>
          </a:stretch>
        </p:blipFill>
        <p:spPr>
          <a:xfrm>
            <a:off x="7110297" y="3683000"/>
            <a:ext cx="5234103" cy="40259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 txBox="1"/>
          <p:nvPr>
            <p:ph type="title"/>
          </p:nvPr>
        </p:nvSpPr>
        <p:spPr>
          <a:xfrm>
            <a:off x="0" y="254000"/>
            <a:ext cx="13004800" cy="1574800"/>
          </a:xfrm>
          <a:prstGeom prst="rect">
            <a:avLst/>
          </a:prstGeom>
        </p:spPr>
        <p:txBody>
          <a:bodyPr/>
          <a:lstStyle/>
          <a:p>
            <a:pPr>
              <a:defRPr sz="4000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>
                <a:solidFill>
                  <a:srgbClr val="AE00F0"/>
                </a:solidFill>
              </a:rPr>
              <a:t>Aim 3:</a:t>
            </a:r>
            <a:r>
              <a:t> Identify and mutate phosphorylation sites in CLN3 that are important for eye function</a:t>
            </a:r>
          </a:p>
        </p:txBody>
      </p:sp>
      <p:sp>
        <p:nvSpPr>
          <p:cNvPr id="312" name="Shape 312"/>
          <p:cNvSpPr/>
          <p:nvPr/>
        </p:nvSpPr>
        <p:spPr>
          <a:xfrm>
            <a:off x="4533900" y="1930400"/>
            <a:ext cx="4076700" cy="977900"/>
          </a:xfrm>
          <a:prstGeom prst="rect">
            <a:avLst/>
          </a:prstGeom>
          <a:solidFill>
            <a:srgbClr val="AE00F0">
              <a:alpha val="66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13" name="Shape 313"/>
          <p:cNvSpPr/>
          <p:nvPr/>
        </p:nvSpPr>
        <p:spPr>
          <a:xfrm>
            <a:off x="0" y="1930400"/>
            <a:ext cx="4533900" cy="977900"/>
          </a:xfrm>
          <a:prstGeom prst="rect">
            <a:avLst/>
          </a:prstGeom>
          <a:solidFill>
            <a:srgbClr val="AE00F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14" name="Shape 314"/>
          <p:cNvSpPr/>
          <p:nvPr/>
        </p:nvSpPr>
        <p:spPr>
          <a:xfrm>
            <a:off x="8610600" y="1930400"/>
            <a:ext cx="4394200" cy="977900"/>
          </a:xfrm>
          <a:prstGeom prst="rect">
            <a:avLst/>
          </a:prstGeom>
          <a:solidFill>
            <a:srgbClr val="AE00F0">
              <a:alpha val="43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15" name="Shape 315"/>
          <p:cNvSpPr/>
          <p:nvPr/>
        </p:nvSpPr>
        <p:spPr>
          <a:xfrm rot="5400000">
            <a:off x="4324350" y="2127249"/>
            <a:ext cx="1003300" cy="5969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AE00F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16" name="Shape 316"/>
          <p:cNvSpPr/>
          <p:nvPr/>
        </p:nvSpPr>
        <p:spPr>
          <a:xfrm rot="5400000">
            <a:off x="8407400" y="2133599"/>
            <a:ext cx="1003300" cy="5969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AE00F0">
              <a:alpha val="43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17" name="Shape 317"/>
          <p:cNvSpPr txBox="1"/>
          <p:nvPr/>
        </p:nvSpPr>
        <p:spPr>
          <a:xfrm>
            <a:off x="6102705" y="2133599"/>
            <a:ext cx="1535990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 sz="2800">
                <a:solidFill>
                  <a:srgbClr val="FFFFFF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pPr/>
            <a:r>
              <a:t>NetPhos</a:t>
            </a:r>
          </a:p>
        </p:txBody>
      </p:sp>
      <p:sp>
        <p:nvSpPr>
          <p:cNvPr id="318" name="Shape 318"/>
          <p:cNvSpPr txBox="1"/>
          <p:nvPr/>
        </p:nvSpPr>
        <p:spPr>
          <a:xfrm>
            <a:off x="9575958" y="2152650"/>
            <a:ext cx="3174684" cy="57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 sz="2700">
                <a:solidFill>
                  <a:srgbClr val="FFFFFF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pPr/>
            <a:r>
              <a:t>Screen for Mutants</a:t>
            </a:r>
          </a:p>
        </p:txBody>
      </p:sp>
      <p:sp>
        <p:nvSpPr>
          <p:cNvPr id="319" name="Shape 319"/>
          <p:cNvSpPr txBox="1"/>
          <p:nvPr/>
        </p:nvSpPr>
        <p:spPr>
          <a:xfrm>
            <a:off x="742810" y="2152650"/>
            <a:ext cx="3264180" cy="57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 sz="2700">
                <a:solidFill>
                  <a:srgbClr val="FFFFFF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pPr/>
            <a:r>
              <a:t>Protein Interactions</a:t>
            </a:r>
          </a:p>
        </p:txBody>
      </p:sp>
      <p:pic>
        <p:nvPicPr>
          <p:cNvPr id="320" name="STRING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06500" y="5758015"/>
            <a:ext cx="3733800" cy="1023785"/>
          </a:xfrm>
          <a:prstGeom prst="rect">
            <a:avLst/>
          </a:prstGeom>
          <a:ln w="12700">
            <a:miter lim="400000"/>
          </a:ln>
        </p:spPr>
      </p:pic>
      <p:pic>
        <p:nvPicPr>
          <p:cNvPr id="321" name="string_hires_image (1).png"/>
          <p:cNvPicPr>
            <a:picLocks noChangeAspect="1"/>
          </p:cNvPicPr>
          <p:nvPr/>
        </p:nvPicPr>
        <p:blipFill>
          <a:blip r:embed="rId3">
            <a:extLst/>
          </a:blip>
          <a:srcRect l="21538" t="0" r="18718" b="0"/>
          <a:stretch>
            <a:fillRect/>
          </a:stretch>
        </p:blipFill>
        <p:spPr>
          <a:xfrm>
            <a:off x="5777007" y="4020062"/>
            <a:ext cx="4929046" cy="5062816"/>
          </a:xfrm>
          <a:prstGeom prst="rect">
            <a:avLst/>
          </a:prstGeom>
          <a:ln w="12700">
            <a:miter lim="400000"/>
          </a:ln>
        </p:spPr>
      </p:pic>
      <p:sp>
        <p:nvSpPr>
          <p:cNvPr id="322" name="Shape 322"/>
          <p:cNvSpPr/>
          <p:nvPr/>
        </p:nvSpPr>
        <p:spPr>
          <a:xfrm>
            <a:off x="7759700" y="3721100"/>
            <a:ext cx="1701800" cy="1473200"/>
          </a:xfrm>
          <a:prstGeom prst="ellipse">
            <a:avLst/>
          </a:prstGeom>
          <a:solidFill>
            <a:srgbClr val="86CD4D">
              <a:alpha val="17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23" name="Shape 323"/>
          <p:cNvSpPr txBox="1"/>
          <p:nvPr/>
        </p:nvSpPr>
        <p:spPr>
          <a:xfrm>
            <a:off x="9734092" y="4019550"/>
            <a:ext cx="1944016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>
                <a:solidFill>
                  <a:srgbClr val="86CD4D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pPr/>
            <a:r>
              <a:t>RNA binding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23" grpId="2"/>
      <p:bldP build="whole" bldLvl="1" animBg="1" rev="0" advAuto="0" spid="322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 txBox="1"/>
          <p:nvPr>
            <p:ph type="title"/>
          </p:nvPr>
        </p:nvSpPr>
        <p:spPr>
          <a:xfrm>
            <a:off x="0" y="254000"/>
            <a:ext cx="13004800" cy="1574800"/>
          </a:xfrm>
          <a:prstGeom prst="rect">
            <a:avLst/>
          </a:prstGeom>
        </p:spPr>
        <p:txBody>
          <a:bodyPr/>
          <a:lstStyle/>
          <a:p>
            <a:pPr>
              <a:defRPr sz="4000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>
                <a:solidFill>
                  <a:srgbClr val="AE00F0"/>
                </a:solidFill>
              </a:rPr>
              <a:t>Aim 3:</a:t>
            </a:r>
            <a:r>
              <a:t> Identify and mutate phosphorylation sites in CLN3 that are important for eye function</a:t>
            </a:r>
          </a:p>
        </p:txBody>
      </p:sp>
      <p:sp>
        <p:nvSpPr>
          <p:cNvPr id="326" name="Shape 326"/>
          <p:cNvSpPr/>
          <p:nvPr/>
        </p:nvSpPr>
        <p:spPr>
          <a:xfrm>
            <a:off x="4533900" y="1955800"/>
            <a:ext cx="4076700" cy="977900"/>
          </a:xfrm>
          <a:prstGeom prst="rect">
            <a:avLst/>
          </a:prstGeom>
          <a:solidFill>
            <a:srgbClr val="AE00F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27" name="Shape 327"/>
          <p:cNvSpPr/>
          <p:nvPr/>
        </p:nvSpPr>
        <p:spPr>
          <a:xfrm>
            <a:off x="8610600" y="1955800"/>
            <a:ext cx="4394200" cy="977900"/>
          </a:xfrm>
          <a:prstGeom prst="rect">
            <a:avLst/>
          </a:prstGeom>
          <a:solidFill>
            <a:srgbClr val="AE00F0">
              <a:alpha val="43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28" name="Shape 328"/>
          <p:cNvSpPr/>
          <p:nvPr/>
        </p:nvSpPr>
        <p:spPr>
          <a:xfrm rot="5400000">
            <a:off x="4330700" y="2171699"/>
            <a:ext cx="1003300" cy="5969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29" name="Shape 329"/>
          <p:cNvSpPr/>
          <p:nvPr/>
        </p:nvSpPr>
        <p:spPr>
          <a:xfrm rot="5400000">
            <a:off x="4337050" y="2152649"/>
            <a:ext cx="1003300" cy="5969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AE00F0">
              <a:alpha val="43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30" name="Shape 330"/>
          <p:cNvSpPr/>
          <p:nvPr/>
        </p:nvSpPr>
        <p:spPr>
          <a:xfrm>
            <a:off x="0" y="1955800"/>
            <a:ext cx="4546600" cy="977900"/>
          </a:xfrm>
          <a:prstGeom prst="rect">
            <a:avLst/>
          </a:prstGeom>
          <a:solidFill>
            <a:srgbClr val="AE00F0">
              <a:alpha val="43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31" name="Shape 331"/>
          <p:cNvSpPr/>
          <p:nvPr/>
        </p:nvSpPr>
        <p:spPr>
          <a:xfrm rot="5400000">
            <a:off x="8407400" y="2158999"/>
            <a:ext cx="1003300" cy="5969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AE00F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32" name="Shape 332"/>
          <p:cNvSpPr txBox="1"/>
          <p:nvPr/>
        </p:nvSpPr>
        <p:spPr>
          <a:xfrm>
            <a:off x="6102705" y="2158999"/>
            <a:ext cx="1535990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 sz="2800">
                <a:solidFill>
                  <a:srgbClr val="FFFFFF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pPr/>
            <a:r>
              <a:t>NetPhos</a:t>
            </a:r>
          </a:p>
        </p:txBody>
      </p:sp>
      <p:sp>
        <p:nvSpPr>
          <p:cNvPr id="333" name="Shape 333"/>
          <p:cNvSpPr txBox="1"/>
          <p:nvPr/>
        </p:nvSpPr>
        <p:spPr>
          <a:xfrm>
            <a:off x="9575958" y="2178050"/>
            <a:ext cx="3174684" cy="57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 sz="2700">
                <a:solidFill>
                  <a:srgbClr val="FFFFFF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pPr/>
            <a:r>
              <a:t>Screen for Mutants</a:t>
            </a:r>
          </a:p>
        </p:txBody>
      </p:sp>
      <p:sp>
        <p:nvSpPr>
          <p:cNvPr id="334" name="Shape 334"/>
          <p:cNvSpPr txBox="1"/>
          <p:nvPr/>
        </p:nvSpPr>
        <p:spPr>
          <a:xfrm>
            <a:off x="742810" y="2178050"/>
            <a:ext cx="3264180" cy="57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 sz="2700">
                <a:solidFill>
                  <a:srgbClr val="FFFFFF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pPr/>
            <a:r>
              <a:t>Protein Interactions</a:t>
            </a:r>
          </a:p>
        </p:txBody>
      </p:sp>
      <p:pic>
        <p:nvPicPr>
          <p:cNvPr id="335" name="netphos-3.1b.Sequence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03300" y="3319145"/>
            <a:ext cx="11006667" cy="4953001"/>
          </a:xfrm>
          <a:prstGeom prst="rect">
            <a:avLst/>
          </a:prstGeom>
          <a:ln w="12700">
            <a:miter lim="400000"/>
          </a:ln>
        </p:spPr>
      </p:pic>
      <p:sp>
        <p:nvSpPr>
          <p:cNvPr id="336" name="Shape 336"/>
          <p:cNvSpPr txBox="1"/>
          <p:nvPr/>
        </p:nvSpPr>
        <p:spPr>
          <a:xfrm>
            <a:off x="4614011" y="8591550"/>
            <a:ext cx="3776778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pPr/>
            <a:r>
              <a:t>CKI phosphorylates CLN3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/>
          <p:nvPr/>
        </p:nvSpPr>
        <p:spPr>
          <a:xfrm>
            <a:off x="493617" y="8788399"/>
            <a:ext cx="12017566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 sz="3500"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/>
            <a:r>
              <a:t>Severe neurodegenerative disorder that has a juvenile onset</a:t>
            </a:r>
          </a:p>
        </p:txBody>
      </p:sp>
      <p:pic>
        <p:nvPicPr>
          <p:cNvPr id="125" name="nd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flipH="1">
            <a:off x="1981200" y="1209759"/>
            <a:ext cx="9040128" cy="7578642"/>
          </a:xfrm>
          <a:prstGeom prst="rect">
            <a:avLst/>
          </a:prstGeom>
          <a:ln w="12700">
            <a:miter lim="400000"/>
          </a:ln>
        </p:spPr>
      </p:pic>
      <p:sp>
        <p:nvSpPr>
          <p:cNvPr id="126" name="Shape 126"/>
          <p:cNvSpPr txBox="1"/>
          <p:nvPr>
            <p:ph type="title"/>
          </p:nvPr>
        </p:nvSpPr>
        <p:spPr>
          <a:xfrm>
            <a:off x="850900" y="-101600"/>
            <a:ext cx="11099800" cy="2159000"/>
          </a:xfrm>
          <a:prstGeom prst="rect">
            <a:avLst/>
          </a:prstGeom>
        </p:spPr>
        <p:txBody>
          <a:bodyPr/>
          <a:lstStyle/>
          <a:p>
            <a:pPr>
              <a:defRPr sz="5500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What is 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Batten Disease</a:t>
            </a:r>
            <a:r>
              <a:t>?</a:t>
            </a:r>
          </a:p>
        </p:txBody>
      </p:sp>
    </p:spTree>
  </p:cSld>
  <p:clrMapOvr>
    <a:masterClrMapping/>
  </p:clrMapOvr>
  <p:transition xmlns:p14="http://schemas.microsoft.com/office/powerpoint/2010/main" spd="med" advClick="0" advTm="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4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Shape 338"/>
          <p:cNvSpPr/>
          <p:nvPr/>
        </p:nvSpPr>
        <p:spPr>
          <a:xfrm>
            <a:off x="8610600" y="1828800"/>
            <a:ext cx="4394200" cy="977900"/>
          </a:xfrm>
          <a:prstGeom prst="rect">
            <a:avLst/>
          </a:prstGeom>
          <a:solidFill>
            <a:srgbClr val="AE00F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39" name="Shape 339"/>
          <p:cNvSpPr txBox="1"/>
          <p:nvPr>
            <p:ph type="title"/>
          </p:nvPr>
        </p:nvSpPr>
        <p:spPr>
          <a:xfrm>
            <a:off x="0" y="127000"/>
            <a:ext cx="13004800" cy="1574800"/>
          </a:xfrm>
          <a:prstGeom prst="rect">
            <a:avLst/>
          </a:prstGeom>
        </p:spPr>
        <p:txBody>
          <a:bodyPr/>
          <a:lstStyle/>
          <a:p>
            <a:pPr>
              <a:defRPr sz="4000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>
                <a:solidFill>
                  <a:srgbClr val="AE00F0"/>
                </a:solidFill>
              </a:rPr>
              <a:t>Aim 3:</a:t>
            </a:r>
            <a:r>
              <a:t> Identify and mutate phosphorylation sites in CLN3 that are important for eye function</a:t>
            </a:r>
          </a:p>
        </p:txBody>
      </p:sp>
      <p:sp>
        <p:nvSpPr>
          <p:cNvPr id="340" name="Shape 340"/>
          <p:cNvSpPr/>
          <p:nvPr/>
        </p:nvSpPr>
        <p:spPr>
          <a:xfrm>
            <a:off x="0" y="1828800"/>
            <a:ext cx="4533900" cy="977900"/>
          </a:xfrm>
          <a:prstGeom prst="rect">
            <a:avLst/>
          </a:prstGeom>
          <a:solidFill>
            <a:srgbClr val="AE00F0">
              <a:alpha val="43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41" name="Shape 341"/>
          <p:cNvSpPr/>
          <p:nvPr/>
        </p:nvSpPr>
        <p:spPr>
          <a:xfrm rot="5400000">
            <a:off x="4324350" y="2025649"/>
            <a:ext cx="1003300" cy="5969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AE00F0">
              <a:alpha val="43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42" name="Shape 342"/>
          <p:cNvSpPr txBox="1"/>
          <p:nvPr/>
        </p:nvSpPr>
        <p:spPr>
          <a:xfrm>
            <a:off x="9575958" y="2051050"/>
            <a:ext cx="3174684" cy="57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 sz="2700">
                <a:solidFill>
                  <a:srgbClr val="FFFFFF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pPr/>
            <a:r>
              <a:t>Screen for Mutants</a:t>
            </a:r>
          </a:p>
        </p:txBody>
      </p:sp>
      <p:sp>
        <p:nvSpPr>
          <p:cNvPr id="343" name="Shape 343"/>
          <p:cNvSpPr txBox="1"/>
          <p:nvPr/>
        </p:nvSpPr>
        <p:spPr>
          <a:xfrm>
            <a:off x="742810" y="2051050"/>
            <a:ext cx="3264180" cy="57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 sz="2700">
                <a:solidFill>
                  <a:srgbClr val="FFFFFF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pPr/>
            <a:r>
              <a:t>Protein Interactions</a:t>
            </a:r>
          </a:p>
        </p:txBody>
      </p:sp>
      <p:sp>
        <p:nvSpPr>
          <p:cNvPr id="344" name="Shape 344"/>
          <p:cNvSpPr/>
          <p:nvPr/>
        </p:nvSpPr>
        <p:spPr>
          <a:xfrm rot="5400000">
            <a:off x="8407400" y="2044699"/>
            <a:ext cx="1003300" cy="5969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45" name="Shape 345"/>
          <p:cNvSpPr/>
          <p:nvPr/>
        </p:nvSpPr>
        <p:spPr>
          <a:xfrm rot="5400000">
            <a:off x="8420099" y="2006600"/>
            <a:ext cx="1041402" cy="635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AE00F0">
              <a:alpha val="66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46" name="Shape 346"/>
          <p:cNvSpPr/>
          <p:nvPr/>
        </p:nvSpPr>
        <p:spPr>
          <a:xfrm>
            <a:off x="4533900" y="1828800"/>
            <a:ext cx="4089400" cy="977900"/>
          </a:xfrm>
          <a:prstGeom prst="rect">
            <a:avLst/>
          </a:prstGeom>
          <a:solidFill>
            <a:srgbClr val="AE00F0">
              <a:alpha val="66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47" name="Shape 347"/>
          <p:cNvSpPr txBox="1"/>
          <p:nvPr/>
        </p:nvSpPr>
        <p:spPr>
          <a:xfrm>
            <a:off x="6102705" y="2031999"/>
            <a:ext cx="1535990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 sz="2800">
                <a:solidFill>
                  <a:srgbClr val="FFFFFF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pPr/>
            <a:r>
              <a:t>NetPhos</a:t>
            </a:r>
          </a:p>
        </p:txBody>
      </p:sp>
      <p:sp>
        <p:nvSpPr>
          <p:cNvPr id="348" name="Shape 348"/>
          <p:cNvSpPr/>
          <p:nvPr/>
        </p:nvSpPr>
        <p:spPr>
          <a:xfrm rot="5400000">
            <a:off x="4324350" y="2025649"/>
            <a:ext cx="10033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>
              <a:alpha val="45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349" name="fruit fly wildtyper.jpg"/>
          <p:cNvPicPr>
            <a:picLocks noChangeAspect="1"/>
          </p:cNvPicPr>
          <p:nvPr/>
        </p:nvPicPr>
        <p:blipFill>
          <a:blip r:embed="rId2">
            <a:extLst/>
          </a:blip>
          <a:srcRect l="0" t="0" r="51600" b="0"/>
          <a:stretch>
            <a:fillRect/>
          </a:stretch>
        </p:blipFill>
        <p:spPr>
          <a:xfrm>
            <a:off x="241300" y="4032722"/>
            <a:ext cx="2570053" cy="35364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50" name="cln3 fly eye.jpg"/>
          <p:cNvPicPr>
            <a:picLocks noChangeAspect="1"/>
          </p:cNvPicPr>
          <p:nvPr/>
        </p:nvPicPr>
        <p:blipFill>
          <a:blip r:embed="rId3">
            <a:extLst/>
          </a:blip>
          <a:srcRect l="77166" t="50980" r="0" b="26050"/>
          <a:stretch>
            <a:fillRect/>
          </a:stretch>
        </p:blipFill>
        <p:spPr>
          <a:xfrm>
            <a:off x="10223500" y="5880100"/>
            <a:ext cx="2291576" cy="2743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51" name="cln3 fly eye.jpg"/>
          <p:cNvPicPr>
            <a:picLocks noChangeAspect="1"/>
          </p:cNvPicPr>
          <p:nvPr/>
        </p:nvPicPr>
        <p:blipFill>
          <a:blip r:embed="rId3">
            <a:extLst/>
          </a:blip>
          <a:srcRect l="0" t="0" r="77666" b="76610"/>
          <a:stretch>
            <a:fillRect/>
          </a:stretch>
        </p:blipFill>
        <p:spPr>
          <a:xfrm>
            <a:off x="10312400" y="3049516"/>
            <a:ext cx="2108200" cy="2627384"/>
          </a:xfrm>
          <a:prstGeom prst="rect">
            <a:avLst/>
          </a:prstGeom>
          <a:ln w="12700">
            <a:miter lim="400000"/>
          </a:ln>
        </p:spPr>
      </p:pic>
      <p:pic>
        <p:nvPicPr>
          <p:cNvPr id="352" name="netphos-3.1b.Sequence.gi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127500" y="4744084"/>
            <a:ext cx="4737100" cy="2131696"/>
          </a:xfrm>
          <a:prstGeom prst="rect">
            <a:avLst/>
          </a:prstGeom>
          <a:ln w="12700">
            <a:miter lim="400000"/>
          </a:ln>
        </p:spPr>
      </p:pic>
      <p:sp>
        <p:nvSpPr>
          <p:cNvPr id="353" name="Shape 353"/>
          <p:cNvSpPr/>
          <p:nvPr/>
        </p:nvSpPr>
        <p:spPr>
          <a:xfrm>
            <a:off x="3009900" y="5397500"/>
            <a:ext cx="914400" cy="965200"/>
          </a:xfrm>
          <a:prstGeom prst="rightArrow">
            <a:avLst>
              <a:gd name="adj1" fmla="val 26737"/>
              <a:gd name="adj2" fmla="val 52778"/>
            </a:avLst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54" name="Shape 354"/>
          <p:cNvSpPr/>
          <p:nvPr/>
        </p:nvSpPr>
        <p:spPr>
          <a:xfrm>
            <a:off x="9067800" y="5397500"/>
            <a:ext cx="914400" cy="965200"/>
          </a:xfrm>
          <a:prstGeom prst="rightArrow">
            <a:avLst>
              <a:gd name="adj1" fmla="val 26737"/>
              <a:gd name="adj2" fmla="val 52778"/>
            </a:avLst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55" name="Shape 355"/>
          <p:cNvSpPr txBox="1"/>
          <p:nvPr/>
        </p:nvSpPr>
        <p:spPr>
          <a:xfrm>
            <a:off x="471747" y="7683500"/>
            <a:ext cx="1901306" cy="63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 sz="3100"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pPr/>
            <a:r>
              <a:t>Wild type</a:t>
            </a:r>
          </a:p>
        </p:txBody>
      </p:sp>
      <p:sp>
        <p:nvSpPr>
          <p:cNvPr id="356" name="Shape 356"/>
          <p:cNvSpPr txBox="1"/>
          <p:nvPr/>
        </p:nvSpPr>
        <p:spPr>
          <a:xfrm>
            <a:off x="62788" y="8686800"/>
            <a:ext cx="12877801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b="0" sz="2500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>
                <a:solidFill>
                  <a:srgbClr val="AE00F0"/>
                </a:solidFill>
              </a:rPr>
              <a:t>Hypothesis</a:t>
            </a:r>
            <a:r>
              <a:t>: Mutating some of the most conserved phosphorylation sites will decrease the prevalence of vision loss in Batten Disease</a:t>
            </a:r>
          </a:p>
        </p:txBody>
      </p:sp>
      <p:sp>
        <p:nvSpPr>
          <p:cNvPr id="357" name="Shape 357"/>
          <p:cNvSpPr/>
          <p:nvPr/>
        </p:nvSpPr>
        <p:spPr>
          <a:xfrm>
            <a:off x="5930900" y="4660900"/>
            <a:ext cx="1174775" cy="22810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383" fill="norm" stroke="1" extrusionOk="0">
                <a:moveTo>
                  <a:pt x="19015" y="0"/>
                </a:moveTo>
                <a:lnTo>
                  <a:pt x="0" y="12374"/>
                </a:lnTo>
                <a:lnTo>
                  <a:pt x="9106" y="12448"/>
                </a:lnTo>
                <a:cubicBezTo>
                  <a:pt x="9106" y="12448"/>
                  <a:pt x="3935" y="21161"/>
                  <a:pt x="3791" y="21380"/>
                </a:cubicBezTo>
                <a:cubicBezTo>
                  <a:pt x="3648" y="21600"/>
                  <a:pt x="21600" y="9446"/>
                  <a:pt x="21600" y="9446"/>
                </a:cubicBezTo>
                <a:lnTo>
                  <a:pt x="12838" y="9446"/>
                </a:lnTo>
                <a:lnTo>
                  <a:pt x="19015" y="0"/>
                </a:lnTo>
                <a:close/>
              </a:path>
            </a:pathLst>
          </a:custGeom>
          <a:solidFill>
            <a:schemeClr val="accent4">
              <a:hueOff val="-461056"/>
              <a:satOff val="4338"/>
              <a:lumOff val="-10225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58" name="Shape 358"/>
          <p:cNvSpPr txBox="1"/>
          <p:nvPr/>
        </p:nvSpPr>
        <p:spPr>
          <a:xfrm>
            <a:off x="5908954" y="7194550"/>
            <a:ext cx="1339292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pPr/>
            <a:r>
              <a:t>Mutated</a:t>
            </a:r>
          </a:p>
        </p:txBody>
      </p:sp>
      <p:pic>
        <p:nvPicPr>
          <p:cNvPr id="359" name="cln3 fly eye.jpg"/>
          <p:cNvPicPr>
            <a:picLocks noChangeAspect="1"/>
          </p:cNvPicPr>
          <p:nvPr/>
        </p:nvPicPr>
        <p:blipFill>
          <a:blip r:embed="rId3">
            <a:extLst/>
          </a:blip>
          <a:srcRect l="0" t="0" r="77666" b="76610"/>
          <a:stretch>
            <a:fillRect/>
          </a:stretch>
        </p:blipFill>
        <p:spPr>
          <a:xfrm>
            <a:off x="10312400" y="3049516"/>
            <a:ext cx="2108200" cy="262738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Shape 361"/>
          <p:cNvSpPr txBox="1"/>
          <p:nvPr>
            <p:ph type="title"/>
          </p:nvPr>
        </p:nvSpPr>
        <p:spPr>
          <a:xfrm>
            <a:off x="952500" y="0"/>
            <a:ext cx="11099800" cy="1498600"/>
          </a:xfrm>
          <a:prstGeom prst="rect">
            <a:avLst/>
          </a:prstGeom>
        </p:spPr>
        <p:txBody>
          <a:bodyPr/>
          <a:lstStyle>
            <a:lvl1pPr>
              <a:defRPr sz="5700"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pPr/>
            <a:r>
              <a:t>Conclusion</a:t>
            </a:r>
          </a:p>
        </p:txBody>
      </p:sp>
      <p:pic>
        <p:nvPicPr>
          <p:cNvPr id="362" name="Screen Shot 2019-04-05 at 6.59.49 PM.png"/>
          <p:cNvPicPr>
            <a:picLocks noChangeAspect="1"/>
          </p:cNvPicPr>
          <p:nvPr/>
        </p:nvPicPr>
        <p:blipFill>
          <a:blip r:embed="rId2">
            <a:extLst/>
          </a:blip>
          <a:srcRect l="2780" t="2027" r="2962" b="2076"/>
          <a:stretch>
            <a:fillRect/>
          </a:stretch>
        </p:blipFill>
        <p:spPr>
          <a:xfrm>
            <a:off x="682754" y="6968046"/>
            <a:ext cx="3505201" cy="2574473"/>
          </a:xfrm>
          <a:prstGeom prst="rect">
            <a:avLst/>
          </a:prstGeom>
          <a:ln w="12700">
            <a:solidFill>
              <a:srgbClr val="AE00F0"/>
            </a:solidFill>
            <a:miter lim="400000"/>
          </a:ln>
        </p:spPr>
      </p:pic>
      <p:pic>
        <p:nvPicPr>
          <p:cNvPr id="363" name="Screen Shot 2019-04-05 at 7.00.48 PM.png"/>
          <p:cNvPicPr>
            <a:picLocks noChangeAspect="1"/>
          </p:cNvPicPr>
          <p:nvPr/>
        </p:nvPicPr>
        <p:blipFill>
          <a:blip r:embed="rId3">
            <a:extLst/>
          </a:blip>
          <a:srcRect l="4752" t="3864" r="3303" b="3864"/>
          <a:stretch>
            <a:fillRect/>
          </a:stretch>
        </p:blipFill>
        <p:spPr>
          <a:xfrm>
            <a:off x="682489" y="4040064"/>
            <a:ext cx="3509855" cy="2665537"/>
          </a:xfrm>
          <a:prstGeom prst="rect">
            <a:avLst/>
          </a:prstGeom>
          <a:ln w="12700">
            <a:solidFill>
              <a:srgbClr val="FDC131"/>
            </a:solidFill>
            <a:miter lim="400000"/>
          </a:ln>
        </p:spPr>
      </p:pic>
      <p:pic>
        <p:nvPicPr>
          <p:cNvPr id="364" name="Screen Shot 2019-04-05 at 7.01.19 PM.png"/>
          <p:cNvPicPr>
            <a:picLocks noChangeAspect="1"/>
          </p:cNvPicPr>
          <p:nvPr/>
        </p:nvPicPr>
        <p:blipFill>
          <a:blip r:embed="rId4">
            <a:extLst/>
          </a:blip>
          <a:srcRect l="3320" t="1411" r="7324" b="2593"/>
          <a:stretch>
            <a:fillRect/>
          </a:stretch>
        </p:blipFill>
        <p:spPr>
          <a:xfrm>
            <a:off x="676088" y="1166319"/>
            <a:ext cx="3520329" cy="2616201"/>
          </a:xfrm>
          <a:prstGeom prst="rect">
            <a:avLst/>
          </a:prstGeom>
          <a:ln w="12700">
            <a:solidFill>
              <a:srgbClr val="2E6FFD"/>
            </a:solidFill>
            <a:miter lim="400000"/>
          </a:ln>
        </p:spPr>
      </p:pic>
      <p:sp>
        <p:nvSpPr>
          <p:cNvPr id="365" name="Shape 365"/>
          <p:cNvSpPr txBox="1"/>
          <p:nvPr/>
        </p:nvSpPr>
        <p:spPr>
          <a:xfrm>
            <a:off x="5556758" y="2061820"/>
            <a:ext cx="6692901" cy="829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Specific conserved amino acids in CLN3 correlate with </a:t>
            </a:r>
          </a:p>
        </p:txBody>
      </p:sp>
      <p:sp>
        <p:nvSpPr>
          <p:cNvPr id="366" name="Shape 366"/>
          <p:cNvSpPr txBox="1"/>
          <p:nvPr/>
        </p:nvSpPr>
        <p:spPr>
          <a:xfrm>
            <a:off x="5562142" y="4646270"/>
            <a:ext cx="6489701" cy="1197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Expression of CLN3, and other correlating proteins are different in wild type versus mutant </a:t>
            </a:r>
          </a:p>
        </p:txBody>
      </p:sp>
      <p:sp>
        <p:nvSpPr>
          <p:cNvPr id="367" name="Shape 367"/>
          <p:cNvSpPr txBox="1"/>
          <p:nvPr/>
        </p:nvSpPr>
        <p:spPr>
          <a:xfrm>
            <a:off x="5568899" y="7840320"/>
            <a:ext cx="6489701" cy="829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Phosphorylation of specific amino acids leads to vision loss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Shape 369"/>
          <p:cNvSpPr txBox="1"/>
          <p:nvPr>
            <p:ph type="title"/>
          </p:nvPr>
        </p:nvSpPr>
        <p:spPr>
          <a:xfrm>
            <a:off x="952500" y="-101600"/>
            <a:ext cx="11099800" cy="2159000"/>
          </a:xfrm>
          <a:prstGeom prst="rect">
            <a:avLst/>
          </a:prstGeom>
        </p:spPr>
        <p:txBody>
          <a:bodyPr/>
          <a:lstStyle>
            <a:lvl1pPr>
              <a:defRPr sz="6000"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pPr/>
            <a:r>
              <a:t>Future Directions</a:t>
            </a:r>
          </a:p>
        </p:txBody>
      </p:sp>
      <p:pic>
        <p:nvPicPr>
          <p:cNvPr id="370" name="healthcare-plainsgazett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625600"/>
            <a:ext cx="13004800" cy="812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Shape 372"/>
          <p:cNvSpPr txBox="1"/>
          <p:nvPr>
            <p:ph type="title"/>
          </p:nvPr>
        </p:nvSpPr>
        <p:spPr>
          <a:xfrm>
            <a:off x="952500" y="0"/>
            <a:ext cx="11099800" cy="2159000"/>
          </a:xfrm>
          <a:prstGeom prst="rect">
            <a:avLst/>
          </a:prstGeom>
        </p:spPr>
        <p:txBody>
          <a:bodyPr/>
          <a:lstStyle>
            <a:lvl1pPr>
              <a:defRPr sz="5300"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pPr/>
            <a:r>
              <a:t>References</a:t>
            </a:r>
          </a:p>
        </p:txBody>
      </p:sp>
      <p:sp>
        <p:nvSpPr>
          <p:cNvPr id="373" name="Shape 373"/>
          <p:cNvSpPr txBox="1"/>
          <p:nvPr/>
        </p:nvSpPr>
        <p:spPr>
          <a:xfrm>
            <a:off x="126288" y="1866900"/>
            <a:ext cx="12750801" cy="6375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b="0" sz="140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Mathavarajah, S., Mclaren, M. D., &amp; Huber, R. J. (2018). Cln3 function is linked to osmoregulation in a Dictyostelium model of Batten disease. Biochimica Et Biophysica Acta (BBA) - Molecular Basis of Disease,1864(11), 3559-3573. doi:10.1016/j.bbadis.2018.08.013</a:t>
            </a:r>
          </a:p>
          <a:p>
            <a:pPr algn="l">
              <a:defRPr b="0" sz="1400">
                <a:latin typeface="Avenir Book"/>
                <a:ea typeface="Avenir Book"/>
                <a:cs typeface="Avenir Book"/>
                <a:sym typeface="Avenir Book"/>
              </a:defRPr>
            </a:pPr>
          </a:p>
          <a:p>
            <a:pPr algn="l">
              <a:defRPr b="0" sz="140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Somogyi, A., Petcherski, A., Beckert, B., Huebecker, M., Priestman, D., Banning, A., . . . Tikkanen, R. (2018). Altered Expression of Ganglioside Metabolizing Enzymes Results in GM3 Ganglioside Accumulation in Cerebellar Cells of a Mouse Model of Juvenile Neuronal Ceroid Lipofuscinosis. International Journal of Molecular Sciences,19(2), 625. doi:10.3390/ijms19020625</a:t>
            </a:r>
          </a:p>
          <a:p>
            <a:pPr algn="l">
              <a:defRPr b="0" sz="1400">
                <a:latin typeface="Avenir Book"/>
                <a:ea typeface="Avenir Book"/>
                <a:cs typeface="Avenir Book"/>
                <a:sym typeface="Avenir Book"/>
              </a:defRPr>
            </a:pPr>
          </a:p>
          <a:p>
            <a:pPr algn="l">
              <a:defRPr b="0" sz="140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Boswell-Casteel, R. C., &amp; Hays, F. A. (2016). Equilibrative nucleoside transporters-A review. Nucleosides, nucleotides &amp; nucleic acids, 36(1), 7-30.</a:t>
            </a:r>
          </a:p>
          <a:p>
            <a:pPr algn="l">
              <a:defRPr b="0" sz="1400">
                <a:latin typeface="Avenir Book"/>
                <a:ea typeface="Avenir Book"/>
                <a:cs typeface="Avenir Book"/>
                <a:sym typeface="Avenir Book"/>
              </a:defRPr>
            </a:pPr>
          </a:p>
          <a:p>
            <a:pPr algn="l">
              <a:defRPr b="0" sz="140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Perland, E., Bagchi, S., Klaesson, A., &amp; Fredriksson, R. (2017). Characteristics of 29 novel atypical solute carriers of major facilitator superfamily type: evolutionary conservation, predicted structure and neuronal co-expression. Open biology, 7(9), 170142.</a:t>
            </a:r>
          </a:p>
          <a:p>
            <a:pPr algn="l">
              <a:defRPr b="0" sz="1400">
                <a:latin typeface="Avenir Book"/>
                <a:ea typeface="Avenir Book"/>
                <a:cs typeface="Avenir Book"/>
                <a:sym typeface="Avenir Book"/>
              </a:defRPr>
            </a:pPr>
          </a:p>
          <a:p>
            <a:pPr algn="l">
              <a:defRPr b="0" sz="140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Schultz, M. L., Tecedor, L., Lysenko, E., Ramachandran, S., Stein, C. S., &amp; Davidson, B. L. (2018). Modulating membrane fluidity corrects Batten disease phenotypes in vitro and in vivo. Neurobiology of disease, 115, 182-193.</a:t>
            </a:r>
          </a:p>
          <a:p>
            <a:pPr algn="l">
              <a:defRPr b="0" sz="1400">
                <a:latin typeface="Avenir Book"/>
                <a:ea typeface="Avenir Book"/>
                <a:cs typeface="Avenir Book"/>
                <a:sym typeface="Avenir Book"/>
              </a:defRPr>
            </a:pPr>
          </a:p>
          <a:p>
            <a:pPr algn="l">
              <a:defRPr b="0" sz="140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Images:</a:t>
            </a:r>
          </a:p>
          <a:p>
            <a:pPr algn="l">
              <a:defRPr b="0" sz="1400">
                <a:latin typeface="Avenir Book"/>
                <a:ea typeface="Avenir Book"/>
                <a:cs typeface="Avenir Book"/>
                <a:sym typeface="Avenir Book"/>
              </a:defRPr>
            </a:pPr>
          </a:p>
          <a:p>
            <a:pPr algn="l">
              <a:defRPr b="0" sz="1400"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u="sng">
                <a:hlinkClick r:id="rId2" invalidUrl="" action="" tgtFrame="" tooltip="" history="1" highlightClick="0" endSnd="0"/>
              </a:rPr>
              <a:t>https://www.verywellhealth.com/myotonic-muscular-dystrophy-symptoms-4570998</a:t>
            </a:r>
          </a:p>
          <a:p>
            <a:pPr algn="l">
              <a:defRPr b="0" sz="1400"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u="sng">
                <a:hlinkClick r:id="rId3" invalidUrl="" action="" tgtFrame="" tooltip="" history="1" highlightClick="0" endSnd="0"/>
              </a:rPr>
              <a:t>https://www.ninds.nih.gov/Disorders/Patient-Caregiver-Education/Fact-Sheets/Batten-Disease-Fact-Sheet</a:t>
            </a:r>
          </a:p>
          <a:p>
            <a:pPr algn="l">
              <a:defRPr b="0" sz="1400"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u="sng">
                <a:hlinkClick r:id="rId4" invalidUrl="" action="" tgtFrame="" tooltip="" history="1" highlightClick="0" endSnd="0"/>
              </a:rPr>
              <a:t>https://www.researchgate.net/figure/RNA-seq-data-analysis-of-BMs-AMs-and-TMs-A-Heatmap-of-hierarchical-clustering_fig1_321441357</a:t>
            </a:r>
          </a:p>
          <a:p>
            <a:pPr algn="l">
              <a:defRPr b="0" sz="1400"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u="sng">
                <a:hlinkClick r:id="rId5" invalidUrl="" action="" tgtFrame="" tooltip="" history="1" highlightClick="0" endSnd="0"/>
              </a:rPr>
              <a:t>http://geneontology.org/</a:t>
            </a:r>
          </a:p>
          <a:p>
            <a:pPr algn="l">
              <a:defRPr b="0" sz="1400"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u="sng">
                <a:hlinkClick r:id="rId6" invalidUrl="" action="" tgtFrame="" tooltip="" history="1" highlightClick="0" endSnd="0"/>
              </a:rPr>
              <a:t>https://www.researchgate.net/figure/Effect-of-cisd2-Ppt1-and-cln3-on-external-eye-morphology-Light-microscopic-images-A-K_fig10_261408029</a:t>
            </a:r>
          </a:p>
          <a:p>
            <a:pPr algn="l">
              <a:defRPr b="0" sz="1400"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u="sng">
                <a:hlinkClick r:id="rId7" invalidUrl="" action="" tgtFrame="" tooltip="" history="1" highlightClick="0" endSnd="0"/>
              </a:rPr>
              <a:t>https://www.studyread.com/importance-of-lysosomes/</a:t>
            </a:r>
          </a:p>
          <a:p>
            <a:pPr algn="l">
              <a:defRPr b="0" sz="1400"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u="sng">
                <a:hlinkClick r:id="rId8" invalidUrl="" action="" tgtFrame="" tooltip="" history="1" highlightClick="0" endSnd="0"/>
              </a:rPr>
              <a:t>https://www.sciencedirect.com/science/article/pii/S0167488907000705</a:t>
            </a:r>
          </a:p>
          <a:p>
            <a:pPr algn="l">
              <a:defRPr b="0" sz="1400"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u="sng">
                <a:hlinkClick r:id="rId9" invalidUrl="" action="" tgtFrame="" tooltip="" history="1" highlightClick="0" endSnd="0"/>
              </a:rPr>
              <a:t>https://www.ncbi.nlm.nih.gov/pmc/articles/PMC4201705/</a:t>
            </a:r>
          </a:p>
          <a:p>
            <a:pPr algn="l">
              <a:defRPr b="0" sz="1400"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u="sng">
                <a:hlinkClick r:id="rId10" invalidUrl="" action="" tgtFrame="" tooltip="" history="1" highlightClick="0" endSnd="0"/>
              </a:rPr>
              <a:t>https://www.ncbi.nlm.nih.gov/pmc/articles/PMC5484617/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/>
        </p:nvSpPr>
        <p:spPr>
          <a:xfrm flipV="1">
            <a:off x="3808166" y="3403001"/>
            <a:ext cx="4743753" cy="2767009"/>
          </a:xfrm>
          <a:prstGeom prst="line">
            <a:avLst/>
          </a:prstGeom>
          <a:ln w="38100" cap="rnd">
            <a:solidFill>
              <a:srgbClr val="000000"/>
            </a:solidFill>
            <a:custDash>
              <a:ds d="1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29" name="Shape 129"/>
          <p:cNvSpPr/>
          <p:nvPr/>
        </p:nvSpPr>
        <p:spPr>
          <a:xfrm>
            <a:off x="4371295" y="3306437"/>
            <a:ext cx="4812120" cy="2817152"/>
          </a:xfrm>
          <a:prstGeom prst="line">
            <a:avLst/>
          </a:prstGeom>
          <a:ln w="38100" cap="rnd">
            <a:solidFill>
              <a:srgbClr val="000000"/>
            </a:solidFill>
            <a:custDash>
              <a:ds d="1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30" name="Shape 130"/>
          <p:cNvSpPr txBox="1"/>
          <p:nvPr>
            <p:ph type="title"/>
          </p:nvPr>
        </p:nvSpPr>
        <p:spPr>
          <a:xfrm>
            <a:off x="0" y="-127000"/>
            <a:ext cx="13004800" cy="2159000"/>
          </a:xfrm>
          <a:prstGeom prst="rect">
            <a:avLst/>
          </a:prstGeom>
        </p:spPr>
        <p:txBody>
          <a:bodyPr/>
          <a:lstStyle/>
          <a:p>
            <a:pPr>
              <a:defRPr sz="4800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What are the symptoms of 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Batten Disease</a:t>
            </a:r>
            <a:r>
              <a:t>?</a:t>
            </a:r>
          </a:p>
        </p:txBody>
      </p:sp>
      <p:sp>
        <p:nvSpPr>
          <p:cNvPr id="131" name="Shape 131"/>
          <p:cNvSpPr/>
          <p:nvPr/>
        </p:nvSpPr>
        <p:spPr>
          <a:xfrm>
            <a:off x="4940300" y="3505200"/>
            <a:ext cx="3124200" cy="2743200"/>
          </a:xfrm>
          <a:prstGeom prst="ellipse">
            <a:avLst/>
          </a:prstGeom>
          <a:blipFill>
            <a:blip r:embed="rId2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32" name="Shape 132"/>
          <p:cNvSpPr/>
          <p:nvPr/>
        </p:nvSpPr>
        <p:spPr>
          <a:xfrm>
            <a:off x="8407400" y="1930400"/>
            <a:ext cx="3327400" cy="2032000"/>
          </a:xfrm>
          <a:prstGeom prst="ellipse">
            <a:avLst/>
          </a:prstGeom>
          <a:blipFill>
            <a:blip r:embed="rId3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33" name="Shape 133"/>
          <p:cNvSpPr/>
          <p:nvPr/>
        </p:nvSpPr>
        <p:spPr>
          <a:xfrm>
            <a:off x="1206500" y="1930400"/>
            <a:ext cx="3390900" cy="2032000"/>
          </a:xfrm>
          <a:prstGeom prst="ellipse">
            <a:avLst/>
          </a:prstGeom>
          <a:blipFill>
            <a:blip r:embed="rId4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34" name="Shape 134"/>
          <p:cNvSpPr/>
          <p:nvPr/>
        </p:nvSpPr>
        <p:spPr>
          <a:xfrm>
            <a:off x="4800600" y="7086600"/>
            <a:ext cx="3390900" cy="2032000"/>
          </a:xfrm>
          <a:prstGeom prst="ellipse">
            <a:avLst/>
          </a:prstGeom>
          <a:blipFill>
            <a:blip r:embed="rId5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35" name="Shape 135"/>
          <p:cNvSpPr/>
          <p:nvPr/>
        </p:nvSpPr>
        <p:spPr>
          <a:xfrm>
            <a:off x="508000" y="5435600"/>
            <a:ext cx="3390900" cy="2032000"/>
          </a:xfrm>
          <a:prstGeom prst="ellipse">
            <a:avLst/>
          </a:prstGeom>
          <a:blipFill>
            <a:blip r:embed="rId6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36" name="Shape 136"/>
          <p:cNvSpPr/>
          <p:nvPr/>
        </p:nvSpPr>
        <p:spPr>
          <a:xfrm>
            <a:off x="9118600" y="5435600"/>
            <a:ext cx="3390900" cy="2032000"/>
          </a:xfrm>
          <a:prstGeom prst="ellipse">
            <a:avLst/>
          </a:prstGeom>
          <a:blipFill>
            <a:blip r:embed="rId7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37" name="Shape 137"/>
          <p:cNvSpPr/>
          <p:nvPr/>
        </p:nvSpPr>
        <p:spPr>
          <a:xfrm flipV="1">
            <a:off x="6470541" y="6267151"/>
            <a:ext cx="21191" cy="1136731"/>
          </a:xfrm>
          <a:prstGeom prst="line">
            <a:avLst/>
          </a:prstGeom>
          <a:ln w="38100" cap="rnd">
            <a:solidFill>
              <a:srgbClr val="000000"/>
            </a:solidFill>
            <a:custDash>
              <a:ds d="1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38" name="Shape 138"/>
          <p:cNvSpPr txBox="1"/>
          <p:nvPr/>
        </p:nvSpPr>
        <p:spPr>
          <a:xfrm>
            <a:off x="9091320" y="4108450"/>
            <a:ext cx="1959560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pPr/>
            <a:r>
              <a:t>4-7 years old</a:t>
            </a:r>
          </a:p>
        </p:txBody>
      </p:sp>
      <p:sp>
        <p:nvSpPr>
          <p:cNvPr id="139" name="Shape 139"/>
          <p:cNvSpPr txBox="1"/>
          <p:nvPr/>
        </p:nvSpPr>
        <p:spPr>
          <a:xfrm>
            <a:off x="1838299" y="4108450"/>
            <a:ext cx="2140002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pPr/>
            <a:r>
              <a:t>7-10 years old</a:t>
            </a:r>
          </a:p>
        </p:txBody>
      </p:sp>
      <p:sp>
        <p:nvSpPr>
          <p:cNvPr id="140" name="Shape 140"/>
          <p:cNvSpPr txBox="1"/>
          <p:nvPr/>
        </p:nvSpPr>
        <p:spPr>
          <a:xfrm>
            <a:off x="5251957" y="9213850"/>
            <a:ext cx="2500885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pPr/>
            <a:r>
              <a:t>10 - 12 years old</a:t>
            </a:r>
          </a:p>
        </p:txBody>
      </p:sp>
      <p:sp>
        <p:nvSpPr>
          <p:cNvPr id="141" name="Shape 141"/>
          <p:cNvSpPr txBox="1"/>
          <p:nvPr/>
        </p:nvSpPr>
        <p:spPr>
          <a:xfrm>
            <a:off x="1139799" y="7613650"/>
            <a:ext cx="2140002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pPr/>
            <a:r>
              <a:t>7-10 years old</a:t>
            </a:r>
          </a:p>
        </p:txBody>
      </p:sp>
      <p:sp>
        <p:nvSpPr>
          <p:cNvPr id="142" name="Shape 142"/>
          <p:cNvSpPr txBox="1"/>
          <p:nvPr/>
        </p:nvSpPr>
        <p:spPr>
          <a:xfrm>
            <a:off x="9750399" y="7613650"/>
            <a:ext cx="2140002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pPr/>
            <a:r>
              <a:t>7-10 years old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/>
          <p:nvPr>
            <p:ph type="title"/>
          </p:nvPr>
        </p:nvSpPr>
        <p:spPr>
          <a:xfrm>
            <a:off x="0" y="0"/>
            <a:ext cx="13004800" cy="2159000"/>
          </a:xfrm>
          <a:prstGeom prst="rect">
            <a:avLst/>
          </a:prstGeom>
        </p:spPr>
        <p:txBody>
          <a:bodyPr/>
          <a:lstStyle/>
          <a:p>
            <a:pPr>
              <a:defRPr sz="4700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What gene is associated with 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Batten Disease</a:t>
            </a:r>
            <a:r>
              <a:t>?</a:t>
            </a:r>
          </a:p>
        </p:txBody>
      </p:sp>
      <p:sp>
        <p:nvSpPr>
          <p:cNvPr id="145" name="Shape 145"/>
          <p:cNvSpPr/>
          <p:nvPr/>
        </p:nvSpPr>
        <p:spPr>
          <a:xfrm>
            <a:off x="292100" y="4648200"/>
            <a:ext cx="3987800" cy="4610100"/>
          </a:xfrm>
          <a:prstGeom prst="roundRect">
            <a:avLst>
              <a:gd name="adj" fmla="val 4777"/>
            </a:avLst>
          </a:prstGeom>
          <a:solidFill>
            <a:srgbClr val="FFFFFF">
              <a:alpha val="71000"/>
            </a:srgbClr>
          </a:solidFill>
          <a:ln w="88900">
            <a:solidFill>
              <a:srgbClr val="2E6FFD">
                <a:alpha val="71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chemeClr val="accent1">
                    <a:lumOff val="16847"/>
                  </a:schemeClr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46" name="Shape 146"/>
          <p:cNvSpPr/>
          <p:nvPr/>
        </p:nvSpPr>
        <p:spPr>
          <a:xfrm>
            <a:off x="4508500" y="4648200"/>
            <a:ext cx="3987800" cy="4610100"/>
          </a:xfrm>
          <a:prstGeom prst="roundRect">
            <a:avLst>
              <a:gd name="adj" fmla="val 4777"/>
            </a:avLst>
          </a:prstGeom>
          <a:solidFill>
            <a:srgbClr val="FFFFFF">
              <a:alpha val="94000"/>
            </a:srgbClr>
          </a:solidFill>
          <a:ln w="88900">
            <a:solidFill>
              <a:srgbClr val="FDC131">
                <a:alpha val="94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47" name="Shape 147"/>
          <p:cNvSpPr/>
          <p:nvPr/>
        </p:nvSpPr>
        <p:spPr>
          <a:xfrm>
            <a:off x="8724900" y="4660900"/>
            <a:ext cx="3987800" cy="4597400"/>
          </a:xfrm>
          <a:prstGeom prst="roundRect">
            <a:avLst>
              <a:gd name="adj" fmla="val 4777"/>
            </a:avLst>
          </a:prstGeom>
          <a:solidFill>
            <a:srgbClr val="FFFFFF">
              <a:alpha val="79000"/>
            </a:srgbClr>
          </a:solidFill>
          <a:ln w="88900">
            <a:solidFill>
              <a:srgbClr val="AE00F0">
                <a:alpha val="79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48" name="Shape 148"/>
          <p:cNvSpPr txBox="1"/>
          <p:nvPr/>
        </p:nvSpPr>
        <p:spPr>
          <a:xfrm>
            <a:off x="370979" y="4806678"/>
            <a:ext cx="3830042" cy="5974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300">
                <a:solidFill>
                  <a:srgbClr val="2E6FFD"/>
                </a:solidFill>
              </a:defRPr>
            </a:lvl1pPr>
          </a:lstStyle>
          <a:p>
            <a:pPr/>
            <a:r>
              <a:t>Biological Process</a:t>
            </a:r>
          </a:p>
        </p:txBody>
      </p:sp>
      <p:sp>
        <p:nvSpPr>
          <p:cNvPr id="149" name="Shape 149"/>
          <p:cNvSpPr txBox="1"/>
          <p:nvPr/>
        </p:nvSpPr>
        <p:spPr>
          <a:xfrm>
            <a:off x="4520952" y="4806678"/>
            <a:ext cx="3962896" cy="5974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300">
                <a:solidFill>
                  <a:srgbClr val="FCBD00"/>
                </a:solidFill>
              </a:defRPr>
            </a:lvl1pPr>
          </a:lstStyle>
          <a:p>
            <a:pPr/>
            <a:r>
              <a:t>Molecular Function</a:t>
            </a:r>
          </a:p>
        </p:txBody>
      </p:sp>
      <p:sp>
        <p:nvSpPr>
          <p:cNvPr id="150" name="Shape 150"/>
          <p:cNvSpPr txBox="1"/>
          <p:nvPr/>
        </p:nvSpPr>
        <p:spPr>
          <a:xfrm>
            <a:off x="8728202" y="4812844"/>
            <a:ext cx="3981197" cy="5851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200">
                <a:solidFill>
                  <a:srgbClr val="AE00F0"/>
                </a:solidFill>
              </a:defRPr>
            </a:lvl1pPr>
          </a:lstStyle>
          <a:p>
            <a:pPr/>
            <a:r>
              <a:t>Cellular Component</a:t>
            </a:r>
          </a:p>
        </p:txBody>
      </p:sp>
      <p:pic>
        <p:nvPicPr>
          <p:cNvPr id="151" name="Screen Shot 2019-03-14 at 8.31.29 PM.png"/>
          <p:cNvPicPr>
            <a:picLocks noChangeAspect="1"/>
          </p:cNvPicPr>
          <p:nvPr/>
        </p:nvPicPr>
        <p:blipFill>
          <a:blip r:embed="rId2">
            <a:extLst/>
          </a:blip>
          <a:srcRect l="4507" t="0" r="0" b="86571"/>
          <a:stretch>
            <a:fillRect/>
          </a:stretch>
        </p:blipFill>
        <p:spPr>
          <a:xfrm>
            <a:off x="368300" y="1905000"/>
            <a:ext cx="11569700" cy="1193800"/>
          </a:xfrm>
          <a:prstGeom prst="rect">
            <a:avLst/>
          </a:prstGeom>
          <a:ln w="12700">
            <a:miter lim="400000"/>
          </a:ln>
        </p:spPr>
      </p:pic>
      <p:sp>
        <p:nvSpPr>
          <p:cNvPr id="152" name="Shape 152"/>
          <p:cNvSpPr txBox="1"/>
          <p:nvPr/>
        </p:nvSpPr>
        <p:spPr>
          <a:xfrm>
            <a:off x="10722736" y="2292349"/>
            <a:ext cx="1312927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 sz="3000"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pPr/>
            <a:r>
              <a:t>438 aa</a:t>
            </a:r>
          </a:p>
        </p:txBody>
      </p:sp>
      <p:pic>
        <p:nvPicPr>
          <p:cNvPr id="153" name="Lysosome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860366" y="5705475"/>
            <a:ext cx="3725335" cy="2794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4" name="CLN3 trans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561715" y="5611248"/>
            <a:ext cx="3883785" cy="2979092"/>
          </a:xfrm>
          <a:prstGeom prst="rect">
            <a:avLst/>
          </a:prstGeom>
          <a:ln w="12700">
            <a:miter lim="400000"/>
          </a:ln>
        </p:spPr>
      </p:pic>
      <p:pic>
        <p:nvPicPr>
          <p:cNvPr id="155" name="CLN3signaling-pathway.png"/>
          <p:cNvPicPr>
            <a:picLocks noChangeAspect="1"/>
          </p:cNvPicPr>
          <p:nvPr/>
        </p:nvPicPr>
        <p:blipFill>
          <a:blip r:embed="rId5">
            <a:extLst/>
          </a:blip>
          <a:srcRect l="13822" t="0" r="0" b="0"/>
          <a:stretch>
            <a:fillRect/>
          </a:stretch>
        </p:blipFill>
        <p:spPr>
          <a:xfrm>
            <a:off x="393576" y="5663201"/>
            <a:ext cx="3810125" cy="2871199"/>
          </a:xfrm>
          <a:prstGeom prst="rect">
            <a:avLst/>
          </a:prstGeom>
          <a:ln w="12700">
            <a:miter lim="400000"/>
          </a:ln>
        </p:spPr>
      </p:pic>
      <p:sp>
        <p:nvSpPr>
          <p:cNvPr id="156" name="Shape 156"/>
          <p:cNvSpPr/>
          <p:nvPr/>
        </p:nvSpPr>
        <p:spPr>
          <a:xfrm>
            <a:off x="393700" y="5740400"/>
            <a:ext cx="127000" cy="11684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/>
          <p:nvPr>
            <p:ph type="title"/>
          </p:nvPr>
        </p:nvSpPr>
        <p:spPr>
          <a:xfrm>
            <a:off x="546100" y="-381000"/>
            <a:ext cx="11912600" cy="2159000"/>
          </a:xfrm>
          <a:prstGeom prst="rect">
            <a:avLst/>
          </a:prstGeom>
        </p:spPr>
        <p:txBody>
          <a:bodyPr/>
          <a:lstStyle>
            <a:lvl1pPr>
              <a:defRPr sz="6300"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pPr/>
            <a:r>
              <a:t>Where can battenins be found? </a:t>
            </a:r>
          </a:p>
        </p:txBody>
      </p:sp>
      <p:pic>
        <p:nvPicPr>
          <p:cNvPr id="159" name="Battenin 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25" y="1448950"/>
            <a:ext cx="13004801" cy="844296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/>
          <p:nvPr>
            <p:ph type="title"/>
          </p:nvPr>
        </p:nvSpPr>
        <p:spPr>
          <a:xfrm>
            <a:off x="952500" y="-101600"/>
            <a:ext cx="11099800" cy="2159000"/>
          </a:xfrm>
          <a:prstGeom prst="rect">
            <a:avLst/>
          </a:prstGeom>
        </p:spPr>
        <p:txBody>
          <a:bodyPr/>
          <a:lstStyle>
            <a:lvl1pPr>
              <a:defRPr sz="5400"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pPr/>
            <a:r>
              <a:t>What are the gaps in knowledge?</a:t>
            </a:r>
          </a:p>
        </p:txBody>
      </p:sp>
      <p:pic>
        <p:nvPicPr>
          <p:cNvPr id="162" name="CLN3signaling-pathway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52500" y="2057400"/>
            <a:ext cx="10795000" cy="7010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/>
          <p:nvPr>
            <p:ph type="title"/>
          </p:nvPr>
        </p:nvSpPr>
        <p:spPr>
          <a:xfrm>
            <a:off x="952500" y="0"/>
            <a:ext cx="11099800" cy="1473200"/>
          </a:xfrm>
          <a:prstGeom prst="rect">
            <a:avLst/>
          </a:prstGeom>
        </p:spPr>
        <p:txBody>
          <a:bodyPr/>
          <a:lstStyle>
            <a:lvl1pPr defTabSz="578358">
              <a:defRPr sz="4950"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pPr/>
            <a:r>
              <a:t>How conserved are CLN3 homologs?</a:t>
            </a:r>
          </a:p>
        </p:txBody>
      </p:sp>
      <p:pic>
        <p:nvPicPr>
          <p:cNvPr id="165" name="Screen Shot 2019-03-14 at 8.31.29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333" y="1469445"/>
            <a:ext cx="10617201" cy="7790400"/>
          </a:xfrm>
          <a:prstGeom prst="rect">
            <a:avLst/>
          </a:prstGeom>
          <a:ln w="12700">
            <a:miter lim="400000"/>
          </a:ln>
        </p:spPr>
      </p:pic>
      <p:sp>
        <p:nvSpPr>
          <p:cNvPr id="166" name="Shape 166"/>
          <p:cNvSpPr txBox="1"/>
          <p:nvPr/>
        </p:nvSpPr>
        <p:spPr>
          <a:xfrm>
            <a:off x="9368688" y="1212850"/>
            <a:ext cx="1481024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/>
            <a:r>
              <a:t>% Identity</a:t>
            </a:r>
          </a:p>
        </p:txBody>
      </p:sp>
      <p:sp>
        <p:nvSpPr>
          <p:cNvPr id="167" name="Shape 167"/>
          <p:cNvSpPr txBox="1"/>
          <p:nvPr/>
        </p:nvSpPr>
        <p:spPr>
          <a:xfrm>
            <a:off x="11250066" y="1212850"/>
            <a:ext cx="1147268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/>
            <a:r>
              <a:t>Length </a:t>
            </a:r>
          </a:p>
        </p:txBody>
      </p:sp>
      <p:sp>
        <p:nvSpPr>
          <p:cNvPr id="168" name="Shape 168"/>
          <p:cNvSpPr txBox="1"/>
          <p:nvPr/>
        </p:nvSpPr>
        <p:spPr>
          <a:xfrm>
            <a:off x="11213045" y="1835150"/>
            <a:ext cx="1119710" cy="6794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0" sz="2300">
                <a:solidFill>
                  <a:srgbClr val="343434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438 aa</a:t>
            </a:r>
          </a:p>
          <a:p>
            <a:pPr>
              <a:defRPr b="0" sz="2300">
                <a:solidFill>
                  <a:srgbClr val="343434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</a:p>
          <a:p>
            <a:pPr>
              <a:defRPr b="0" sz="2300">
                <a:solidFill>
                  <a:srgbClr val="343434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434 aa</a:t>
            </a:r>
          </a:p>
          <a:p>
            <a:pPr>
              <a:defRPr b="0" sz="2300">
                <a:solidFill>
                  <a:srgbClr val="343434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</a:p>
          <a:p>
            <a:pPr>
              <a:defRPr b="0" sz="2300">
                <a:solidFill>
                  <a:srgbClr val="343434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422 aa</a:t>
            </a:r>
          </a:p>
          <a:p>
            <a:pPr>
              <a:defRPr b="0" sz="2300">
                <a:solidFill>
                  <a:srgbClr val="343434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</a:p>
          <a:p>
            <a:pPr>
              <a:defRPr b="0" sz="2300">
                <a:solidFill>
                  <a:srgbClr val="343434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325 aa</a:t>
            </a:r>
          </a:p>
          <a:p>
            <a:pPr>
              <a:defRPr b="0" sz="2300">
                <a:solidFill>
                  <a:srgbClr val="343434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</a:p>
          <a:p>
            <a:pPr>
              <a:defRPr b="0" sz="2300">
                <a:solidFill>
                  <a:srgbClr val="343434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422 aa</a:t>
            </a:r>
          </a:p>
          <a:p>
            <a:pPr>
              <a:defRPr b="0" sz="2300">
                <a:solidFill>
                  <a:srgbClr val="343434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</a:p>
          <a:p>
            <a:pPr>
              <a:defRPr b="0" sz="2300">
                <a:solidFill>
                  <a:srgbClr val="343434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438 aa</a:t>
            </a:r>
          </a:p>
          <a:p>
            <a:pPr>
              <a:defRPr b="0" sz="2300">
                <a:solidFill>
                  <a:srgbClr val="343434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</a:p>
          <a:p>
            <a:pPr>
              <a:defRPr b="0" sz="2300">
                <a:solidFill>
                  <a:srgbClr val="343434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438 aa</a:t>
            </a:r>
          </a:p>
          <a:p>
            <a:pPr>
              <a:defRPr b="0" sz="2300">
                <a:solidFill>
                  <a:srgbClr val="343434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</a:p>
          <a:p>
            <a:pPr>
              <a:defRPr b="0" sz="2300">
                <a:solidFill>
                  <a:srgbClr val="343434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435 aa</a:t>
            </a:r>
          </a:p>
          <a:p>
            <a:pPr>
              <a:defRPr b="0" sz="2300">
                <a:solidFill>
                  <a:srgbClr val="343434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</a:p>
          <a:p>
            <a:pPr>
              <a:defRPr b="0" sz="2300">
                <a:solidFill>
                  <a:srgbClr val="343434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446 aa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/>
          <p:nvPr>
            <p:ph type="title"/>
          </p:nvPr>
        </p:nvSpPr>
        <p:spPr>
          <a:xfrm>
            <a:off x="-25400" y="0"/>
            <a:ext cx="13030200" cy="2159000"/>
          </a:xfrm>
          <a:prstGeom prst="rect">
            <a:avLst/>
          </a:prstGeom>
        </p:spPr>
        <p:txBody>
          <a:bodyPr/>
          <a:lstStyle>
            <a:lvl1pPr>
              <a:defRPr sz="5900"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pPr/>
            <a:r>
              <a:t>How are CLN3 homologs related?</a:t>
            </a:r>
          </a:p>
        </p:txBody>
      </p:sp>
      <p:pic>
        <p:nvPicPr>
          <p:cNvPr id="171" name="Screen Shot 2019-03-14 at 4.30.31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90960" y="2330915"/>
            <a:ext cx="8700382" cy="6533685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Shape 172"/>
          <p:cNvSpPr/>
          <p:nvPr/>
        </p:nvSpPr>
        <p:spPr>
          <a:xfrm>
            <a:off x="7454900" y="7391400"/>
            <a:ext cx="3149600" cy="520700"/>
          </a:xfrm>
          <a:prstGeom prst="roundRect">
            <a:avLst>
              <a:gd name="adj" fmla="val 36585"/>
            </a:avLst>
          </a:prstGeom>
          <a:solidFill>
            <a:schemeClr val="accent1">
              <a:alpha val="29000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73" name="Shape 173"/>
          <p:cNvSpPr/>
          <p:nvPr/>
        </p:nvSpPr>
        <p:spPr>
          <a:xfrm>
            <a:off x="5194300" y="2489200"/>
            <a:ext cx="2743200" cy="520700"/>
          </a:xfrm>
          <a:prstGeom prst="roundRect">
            <a:avLst>
              <a:gd name="adj" fmla="val 36585"/>
            </a:avLst>
          </a:prstGeom>
          <a:solidFill>
            <a:schemeClr val="accent1">
              <a:alpha val="29000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/>
          <p:nvPr>
            <p:ph type="title"/>
          </p:nvPr>
        </p:nvSpPr>
        <p:spPr>
          <a:xfrm>
            <a:off x="-25400" y="0"/>
            <a:ext cx="13030200" cy="1295400"/>
          </a:xfrm>
          <a:prstGeom prst="rect">
            <a:avLst/>
          </a:prstGeom>
        </p:spPr>
        <p:txBody>
          <a:bodyPr/>
          <a:lstStyle>
            <a:lvl1pPr>
              <a:defRPr sz="5100"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pPr/>
            <a:r>
              <a:t>Why use a fruit fly as the model organism?</a:t>
            </a:r>
          </a:p>
        </p:txBody>
      </p:sp>
      <p:pic>
        <p:nvPicPr>
          <p:cNvPr id="176" name="fly ey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501257" y="5181770"/>
            <a:ext cx="5855843" cy="4380622"/>
          </a:xfrm>
          <a:prstGeom prst="rect">
            <a:avLst/>
          </a:prstGeom>
          <a:ln w="12700">
            <a:miter lim="400000"/>
          </a:ln>
        </p:spPr>
      </p:pic>
      <p:pic>
        <p:nvPicPr>
          <p:cNvPr id="177" name="batten-disease-opthalmology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28394" y="1155700"/>
            <a:ext cx="6061306" cy="3797300"/>
          </a:xfrm>
          <a:prstGeom prst="rect">
            <a:avLst/>
          </a:prstGeom>
          <a:ln w="12700">
            <a:miter lim="400000"/>
          </a:ln>
        </p:spPr>
      </p:pic>
      <p:sp>
        <p:nvSpPr>
          <p:cNvPr id="178" name="Shape 178"/>
          <p:cNvSpPr/>
          <p:nvPr/>
        </p:nvSpPr>
        <p:spPr>
          <a:xfrm>
            <a:off x="4025900" y="6972300"/>
            <a:ext cx="2057400" cy="787400"/>
          </a:xfrm>
          <a:prstGeom prst="rightArrow">
            <a:avLst>
              <a:gd name="adj1" fmla="val 32000"/>
              <a:gd name="adj2" fmla="val 154839"/>
            </a:avLst>
          </a:prstGeom>
          <a:solidFill>
            <a:srgbClr val="AE00F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79" name="Shape 179"/>
          <p:cNvSpPr/>
          <p:nvPr/>
        </p:nvSpPr>
        <p:spPr>
          <a:xfrm flipH="1">
            <a:off x="6794500" y="2895600"/>
            <a:ext cx="2057400" cy="787400"/>
          </a:xfrm>
          <a:prstGeom prst="rightArrow">
            <a:avLst>
              <a:gd name="adj1" fmla="val 32000"/>
              <a:gd name="adj2" fmla="val 154839"/>
            </a:avLst>
          </a:prstGeom>
          <a:solidFill>
            <a:srgbClr val="003DCC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80" name="Shape 180"/>
          <p:cNvSpPr txBox="1"/>
          <p:nvPr/>
        </p:nvSpPr>
        <p:spPr>
          <a:xfrm>
            <a:off x="1593468" y="7004050"/>
            <a:ext cx="1867663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 sz="3600">
                <a:solidFill>
                  <a:srgbClr val="AE00F0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pPr/>
            <a:r>
              <a:t>Fruit Fly</a:t>
            </a:r>
          </a:p>
        </p:txBody>
      </p:sp>
      <p:sp>
        <p:nvSpPr>
          <p:cNvPr id="181" name="Shape 181"/>
          <p:cNvSpPr txBox="1"/>
          <p:nvPr/>
        </p:nvSpPr>
        <p:spPr>
          <a:xfrm>
            <a:off x="9374784" y="2927350"/>
            <a:ext cx="1621232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 sz="3600">
                <a:solidFill>
                  <a:srgbClr val="003DCC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pPr/>
            <a:r>
              <a:t>Human</a:t>
            </a:r>
          </a:p>
        </p:txBody>
      </p:sp>
      <p:sp>
        <p:nvSpPr>
          <p:cNvPr id="182" name="Shape 182"/>
          <p:cNvSpPr/>
          <p:nvPr/>
        </p:nvSpPr>
        <p:spPr>
          <a:xfrm>
            <a:off x="292100" y="1054100"/>
            <a:ext cx="2082800" cy="1968500"/>
          </a:xfrm>
          <a:prstGeom prst="roundRect">
            <a:avLst>
              <a:gd name="adj" fmla="val 9677"/>
            </a:avLst>
          </a:prstGeom>
          <a:ln w="63500">
            <a:solidFill>
              <a:srgbClr val="003DCC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83" name="Shape 183"/>
          <p:cNvSpPr/>
          <p:nvPr/>
        </p:nvSpPr>
        <p:spPr>
          <a:xfrm>
            <a:off x="6400800" y="8089900"/>
            <a:ext cx="1498600" cy="1524000"/>
          </a:xfrm>
          <a:prstGeom prst="roundRect">
            <a:avLst>
              <a:gd name="adj" fmla="val 12712"/>
            </a:avLst>
          </a:prstGeom>
          <a:ln w="63500">
            <a:solidFill>
              <a:srgbClr val="D90B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84" name="Shape 184"/>
          <p:cNvSpPr/>
          <p:nvPr/>
        </p:nvSpPr>
        <p:spPr>
          <a:xfrm>
            <a:off x="4381500" y="3086100"/>
            <a:ext cx="2184400" cy="1841500"/>
          </a:xfrm>
          <a:prstGeom prst="roundRect">
            <a:avLst>
              <a:gd name="adj" fmla="val 10345"/>
            </a:avLst>
          </a:prstGeom>
          <a:ln w="63500">
            <a:solidFill>
              <a:srgbClr val="D90B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85" name="Shape 185"/>
          <p:cNvSpPr/>
          <p:nvPr/>
        </p:nvSpPr>
        <p:spPr>
          <a:xfrm>
            <a:off x="6400800" y="5105400"/>
            <a:ext cx="1498600" cy="1524000"/>
          </a:xfrm>
          <a:prstGeom prst="roundRect">
            <a:avLst>
              <a:gd name="adj" fmla="val 12712"/>
            </a:avLst>
          </a:prstGeom>
          <a:ln w="63500">
            <a:solidFill>
              <a:srgbClr val="8500A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after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2" grpId="1"/>
      <p:bldP build="whole" bldLvl="1" animBg="1" rev="0" advAuto="0" spid="184" grpId="3"/>
      <p:bldP build="whole" bldLvl="1" animBg="1" rev="0" advAuto="0" spid="185" grpId="2"/>
      <p:bldP build="whole" bldLvl="1" animBg="1" rev="0" advAuto="0" spid="183" grpId="4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